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360" r:id="rId3"/>
    <p:sldId id="357" r:id="rId4"/>
    <p:sldId id="358" r:id="rId5"/>
    <p:sldId id="3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9203"/>
    <a:srgbClr val="FA52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55" autoAdjust="0"/>
  </p:normalViewPr>
  <p:slideViewPr>
    <p:cSldViewPr>
      <p:cViewPr varScale="1">
        <p:scale>
          <a:sx n="64" d="100"/>
          <a:sy n="64" d="100"/>
        </p:scale>
        <p:origin x="924" y="96"/>
      </p:cViewPr>
      <p:guideLst>
        <p:guide orient="horz" pos="2160"/>
        <p:guide pos="2880"/>
      </p:guideLst>
    </p:cSldViewPr>
  </p:slideViewPr>
  <p:outlineViewPr>
    <p:cViewPr>
      <p:scale>
        <a:sx n="33" d="100"/>
        <a:sy n="33" d="100"/>
      </p:scale>
      <p:origin x="0" y="0"/>
    </p:cViewPr>
  </p:outlineViewPr>
  <p:notesTextViewPr>
    <p:cViewPr>
      <p:scale>
        <a:sx n="1" d="1"/>
        <a:sy n="1" d="1"/>
      </p:scale>
      <p:origin x="0" y="-9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4DD6D2-D562-4FB6-915B-471DEB6C2B87}" type="datetimeFigureOut">
              <a:rPr lang="en-US" smtClean="0"/>
              <a:t>5/10/2017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CD4C7A-4233-4CBA-A123-E58C42DA4078}" type="slidenum">
              <a:rPr lang="en-US" smtClean="0"/>
              <a:t>‹#›</a:t>
            </a:fld>
            <a:endParaRPr lang="en-US"/>
          </a:p>
        </p:txBody>
      </p:sp>
    </p:spTree>
    <p:extLst>
      <p:ext uri="{BB962C8B-B14F-4D97-AF65-F5344CB8AC3E}">
        <p14:creationId xmlns:p14="http://schemas.microsoft.com/office/powerpoint/2010/main" val="1174734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2813" eaLnBrk="0" hangingPunct="0">
              <a:spcBef>
                <a:spcPct val="30000"/>
              </a:spcBef>
              <a:defRPr sz="1200">
                <a:solidFill>
                  <a:schemeClr val="tx1"/>
                </a:solidFill>
                <a:latin typeface="Times New Roman" pitchFamily="18" charset="0"/>
              </a:defRPr>
            </a:lvl1pPr>
            <a:lvl2pPr marL="742950" indent="-285750" algn="l" defTabSz="912813" eaLnBrk="0" hangingPunct="0">
              <a:spcBef>
                <a:spcPct val="30000"/>
              </a:spcBef>
              <a:defRPr sz="1200">
                <a:solidFill>
                  <a:schemeClr val="tx1"/>
                </a:solidFill>
                <a:latin typeface="Times New Roman" pitchFamily="18" charset="0"/>
              </a:defRPr>
            </a:lvl2pPr>
            <a:lvl3pPr marL="1143000" indent="-228600" algn="l" defTabSz="912813" eaLnBrk="0" hangingPunct="0">
              <a:spcBef>
                <a:spcPct val="30000"/>
              </a:spcBef>
              <a:defRPr sz="1200">
                <a:solidFill>
                  <a:schemeClr val="tx1"/>
                </a:solidFill>
                <a:latin typeface="Times New Roman" pitchFamily="18" charset="0"/>
              </a:defRPr>
            </a:lvl3pPr>
            <a:lvl4pPr marL="1600200" indent="-228600" algn="l" defTabSz="912813" eaLnBrk="0" hangingPunct="0">
              <a:spcBef>
                <a:spcPct val="30000"/>
              </a:spcBef>
              <a:defRPr sz="1200">
                <a:solidFill>
                  <a:schemeClr val="tx1"/>
                </a:solidFill>
                <a:latin typeface="Times New Roman" pitchFamily="18" charset="0"/>
              </a:defRPr>
            </a:lvl4pPr>
            <a:lvl5pPr marL="2057400" indent="-228600" algn="l" defTabSz="912813" eaLnBrk="0" hangingPunct="0">
              <a:spcBef>
                <a:spcPct val="30000"/>
              </a:spcBef>
              <a:defRPr sz="1200">
                <a:solidFill>
                  <a:schemeClr val="tx1"/>
                </a:solidFill>
                <a:latin typeface="Times New Roman" pitchFamily="18" charset="0"/>
              </a:defRPr>
            </a:lvl5pPr>
            <a:lvl6pPr marL="2514600" indent="-228600" defTabSz="912813" eaLnBrk="0" fontAlgn="base" hangingPunct="0">
              <a:spcBef>
                <a:spcPct val="30000"/>
              </a:spcBef>
              <a:spcAft>
                <a:spcPct val="0"/>
              </a:spcAft>
              <a:defRPr sz="1200">
                <a:solidFill>
                  <a:schemeClr val="tx1"/>
                </a:solidFill>
                <a:latin typeface="Times New Roman" pitchFamily="18" charset="0"/>
              </a:defRPr>
            </a:lvl6pPr>
            <a:lvl7pPr marL="2971800" indent="-228600" defTabSz="912813" eaLnBrk="0" fontAlgn="base" hangingPunct="0">
              <a:spcBef>
                <a:spcPct val="30000"/>
              </a:spcBef>
              <a:spcAft>
                <a:spcPct val="0"/>
              </a:spcAft>
              <a:defRPr sz="1200">
                <a:solidFill>
                  <a:schemeClr val="tx1"/>
                </a:solidFill>
                <a:latin typeface="Times New Roman" pitchFamily="18" charset="0"/>
              </a:defRPr>
            </a:lvl7pPr>
            <a:lvl8pPr marL="3429000" indent="-228600" defTabSz="912813" eaLnBrk="0" fontAlgn="base" hangingPunct="0">
              <a:spcBef>
                <a:spcPct val="30000"/>
              </a:spcBef>
              <a:spcAft>
                <a:spcPct val="0"/>
              </a:spcAft>
              <a:defRPr sz="1200">
                <a:solidFill>
                  <a:schemeClr val="tx1"/>
                </a:solidFill>
                <a:latin typeface="Times New Roman" pitchFamily="18" charset="0"/>
              </a:defRPr>
            </a:lvl8pPr>
            <a:lvl9pPr marL="3886200" indent="-228600" defTabSz="912813"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ADCD1E8C-58F1-4E11-979C-636926B0097A}" type="slidenum">
              <a:rPr lang="en-US" altLang="en-US" smtClean="0"/>
              <a:pPr algn="r" eaLnBrk="1" hangingPunct="1">
                <a:spcBef>
                  <a:spcPct val="0"/>
                </a:spcBef>
              </a:pPr>
              <a:t>1</a:t>
            </a:fld>
            <a:endParaRPr lang="en-US" alt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ES" altLang="en-US" dirty="0" smtClean="0"/>
          </a:p>
        </p:txBody>
      </p:sp>
    </p:spTree>
    <p:extLst>
      <p:ext uri="{BB962C8B-B14F-4D97-AF65-F5344CB8AC3E}">
        <p14:creationId xmlns:p14="http://schemas.microsoft.com/office/powerpoint/2010/main" val="1935309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2813" eaLnBrk="0" hangingPunct="0">
              <a:spcBef>
                <a:spcPct val="30000"/>
              </a:spcBef>
              <a:defRPr sz="1200">
                <a:solidFill>
                  <a:schemeClr val="tx1"/>
                </a:solidFill>
                <a:latin typeface="Times New Roman" pitchFamily="18" charset="0"/>
              </a:defRPr>
            </a:lvl1pPr>
            <a:lvl2pPr marL="742950" indent="-285750" algn="l" defTabSz="912813" eaLnBrk="0" hangingPunct="0">
              <a:spcBef>
                <a:spcPct val="30000"/>
              </a:spcBef>
              <a:defRPr sz="1200">
                <a:solidFill>
                  <a:schemeClr val="tx1"/>
                </a:solidFill>
                <a:latin typeface="Times New Roman" pitchFamily="18" charset="0"/>
              </a:defRPr>
            </a:lvl2pPr>
            <a:lvl3pPr marL="1143000" indent="-228600" algn="l" defTabSz="912813" eaLnBrk="0" hangingPunct="0">
              <a:spcBef>
                <a:spcPct val="30000"/>
              </a:spcBef>
              <a:defRPr sz="1200">
                <a:solidFill>
                  <a:schemeClr val="tx1"/>
                </a:solidFill>
                <a:latin typeface="Times New Roman" pitchFamily="18" charset="0"/>
              </a:defRPr>
            </a:lvl3pPr>
            <a:lvl4pPr marL="1600200" indent="-228600" algn="l" defTabSz="912813" eaLnBrk="0" hangingPunct="0">
              <a:spcBef>
                <a:spcPct val="30000"/>
              </a:spcBef>
              <a:defRPr sz="1200">
                <a:solidFill>
                  <a:schemeClr val="tx1"/>
                </a:solidFill>
                <a:latin typeface="Times New Roman" pitchFamily="18" charset="0"/>
              </a:defRPr>
            </a:lvl4pPr>
            <a:lvl5pPr marL="2057400" indent="-228600" algn="l" defTabSz="912813" eaLnBrk="0" hangingPunct="0">
              <a:spcBef>
                <a:spcPct val="30000"/>
              </a:spcBef>
              <a:defRPr sz="1200">
                <a:solidFill>
                  <a:schemeClr val="tx1"/>
                </a:solidFill>
                <a:latin typeface="Times New Roman" pitchFamily="18" charset="0"/>
              </a:defRPr>
            </a:lvl5pPr>
            <a:lvl6pPr marL="2514600" indent="-228600" defTabSz="912813" eaLnBrk="0" fontAlgn="base" hangingPunct="0">
              <a:spcBef>
                <a:spcPct val="30000"/>
              </a:spcBef>
              <a:spcAft>
                <a:spcPct val="0"/>
              </a:spcAft>
              <a:defRPr sz="1200">
                <a:solidFill>
                  <a:schemeClr val="tx1"/>
                </a:solidFill>
                <a:latin typeface="Times New Roman" pitchFamily="18" charset="0"/>
              </a:defRPr>
            </a:lvl6pPr>
            <a:lvl7pPr marL="2971800" indent="-228600" defTabSz="912813" eaLnBrk="0" fontAlgn="base" hangingPunct="0">
              <a:spcBef>
                <a:spcPct val="30000"/>
              </a:spcBef>
              <a:spcAft>
                <a:spcPct val="0"/>
              </a:spcAft>
              <a:defRPr sz="1200">
                <a:solidFill>
                  <a:schemeClr val="tx1"/>
                </a:solidFill>
                <a:latin typeface="Times New Roman" pitchFamily="18" charset="0"/>
              </a:defRPr>
            </a:lvl7pPr>
            <a:lvl8pPr marL="3429000" indent="-228600" defTabSz="912813" eaLnBrk="0" fontAlgn="base" hangingPunct="0">
              <a:spcBef>
                <a:spcPct val="30000"/>
              </a:spcBef>
              <a:spcAft>
                <a:spcPct val="0"/>
              </a:spcAft>
              <a:defRPr sz="1200">
                <a:solidFill>
                  <a:schemeClr val="tx1"/>
                </a:solidFill>
                <a:latin typeface="Times New Roman" pitchFamily="18" charset="0"/>
              </a:defRPr>
            </a:lvl8pPr>
            <a:lvl9pPr marL="3886200" indent="-228600" defTabSz="912813"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77203C5C-B540-40D3-BC89-DFDEE1B1C1CE}" type="slidenum">
              <a:rPr lang="en-US" altLang="en-US" smtClean="0"/>
              <a:pPr algn="r" eaLnBrk="1" hangingPunct="1">
                <a:spcBef>
                  <a:spcPct val="0"/>
                </a:spcBef>
              </a:pPr>
              <a:t>2</a:t>
            </a:fld>
            <a:endParaRPr lang="en-US" alt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3777150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2813" eaLnBrk="0" hangingPunct="0">
              <a:spcBef>
                <a:spcPct val="30000"/>
              </a:spcBef>
              <a:defRPr sz="1200">
                <a:solidFill>
                  <a:schemeClr val="tx1"/>
                </a:solidFill>
                <a:latin typeface="Times New Roman" pitchFamily="18" charset="0"/>
              </a:defRPr>
            </a:lvl1pPr>
            <a:lvl2pPr marL="742950" indent="-285750" algn="l" defTabSz="912813" eaLnBrk="0" hangingPunct="0">
              <a:spcBef>
                <a:spcPct val="30000"/>
              </a:spcBef>
              <a:defRPr sz="1200">
                <a:solidFill>
                  <a:schemeClr val="tx1"/>
                </a:solidFill>
                <a:latin typeface="Times New Roman" pitchFamily="18" charset="0"/>
              </a:defRPr>
            </a:lvl2pPr>
            <a:lvl3pPr marL="1143000" indent="-228600" algn="l" defTabSz="912813" eaLnBrk="0" hangingPunct="0">
              <a:spcBef>
                <a:spcPct val="30000"/>
              </a:spcBef>
              <a:defRPr sz="1200">
                <a:solidFill>
                  <a:schemeClr val="tx1"/>
                </a:solidFill>
                <a:latin typeface="Times New Roman" pitchFamily="18" charset="0"/>
              </a:defRPr>
            </a:lvl3pPr>
            <a:lvl4pPr marL="1600200" indent="-228600" algn="l" defTabSz="912813" eaLnBrk="0" hangingPunct="0">
              <a:spcBef>
                <a:spcPct val="30000"/>
              </a:spcBef>
              <a:defRPr sz="1200">
                <a:solidFill>
                  <a:schemeClr val="tx1"/>
                </a:solidFill>
                <a:latin typeface="Times New Roman" pitchFamily="18" charset="0"/>
              </a:defRPr>
            </a:lvl4pPr>
            <a:lvl5pPr marL="2057400" indent="-228600" algn="l" defTabSz="912813" eaLnBrk="0" hangingPunct="0">
              <a:spcBef>
                <a:spcPct val="30000"/>
              </a:spcBef>
              <a:defRPr sz="1200">
                <a:solidFill>
                  <a:schemeClr val="tx1"/>
                </a:solidFill>
                <a:latin typeface="Times New Roman" pitchFamily="18" charset="0"/>
              </a:defRPr>
            </a:lvl5pPr>
            <a:lvl6pPr marL="2514600" indent="-228600" defTabSz="912813" eaLnBrk="0" fontAlgn="base" hangingPunct="0">
              <a:spcBef>
                <a:spcPct val="30000"/>
              </a:spcBef>
              <a:spcAft>
                <a:spcPct val="0"/>
              </a:spcAft>
              <a:defRPr sz="1200">
                <a:solidFill>
                  <a:schemeClr val="tx1"/>
                </a:solidFill>
                <a:latin typeface="Times New Roman" pitchFamily="18" charset="0"/>
              </a:defRPr>
            </a:lvl6pPr>
            <a:lvl7pPr marL="2971800" indent="-228600" defTabSz="912813" eaLnBrk="0" fontAlgn="base" hangingPunct="0">
              <a:spcBef>
                <a:spcPct val="30000"/>
              </a:spcBef>
              <a:spcAft>
                <a:spcPct val="0"/>
              </a:spcAft>
              <a:defRPr sz="1200">
                <a:solidFill>
                  <a:schemeClr val="tx1"/>
                </a:solidFill>
                <a:latin typeface="Times New Roman" pitchFamily="18" charset="0"/>
              </a:defRPr>
            </a:lvl7pPr>
            <a:lvl8pPr marL="3429000" indent="-228600" defTabSz="912813" eaLnBrk="0" fontAlgn="base" hangingPunct="0">
              <a:spcBef>
                <a:spcPct val="30000"/>
              </a:spcBef>
              <a:spcAft>
                <a:spcPct val="0"/>
              </a:spcAft>
              <a:defRPr sz="1200">
                <a:solidFill>
                  <a:schemeClr val="tx1"/>
                </a:solidFill>
                <a:latin typeface="Times New Roman" pitchFamily="18" charset="0"/>
              </a:defRPr>
            </a:lvl8pPr>
            <a:lvl9pPr marL="3886200" indent="-228600" defTabSz="912813"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77203C5C-B540-40D3-BC89-DFDEE1B1C1CE}" type="slidenum">
              <a:rPr lang="en-US" altLang="en-US" smtClean="0"/>
              <a:pPr algn="r" eaLnBrk="1" hangingPunct="1">
                <a:spcBef>
                  <a:spcPct val="0"/>
                </a:spcBef>
              </a:pPr>
              <a:t>3</a:t>
            </a:fld>
            <a:endParaRPr lang="en-US" alt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-We thought</a:t>
            </a:r>
            <a:r>
              <a:rPr lang="en-US" altLang="en-US" baseline="0" dirty="0" smtClean="0"/>
              <a:t> a stand alone chapter was important given how central rights related to reproduction, sexuality, sexual health, and bodily integrity are to other facets of empowerment and opportunities including ability to access education and employment</a:t>
            </a:r>
          </a:p>
          <a:p>
            <a:pPr eaLnBrk="1" hangingPunct="1"/>
            <a:r>
              <a:rPr lang="en-US" altLang="en-US" baseline="0" dirty="0" smtClean="0"/>
              <a:t>-In addition, there has been a general lack of attention to SRHR including violence issues within the various sectors of work  including in disability and </a:t>
            </a:r>
            <a:r>
              <a:rPr lang="en-US" altLang="en-US" baseline="0" dirty="0" smtClean="0"/>
              <a:t>gender</a:t>
            </a:r>
          </a:p>
          <a:p>
            <a:pPr eaLnBrk="1" hangingPunct="1"/>
            <a:r>
              <a:rPr lang="en-US" altLang="en-US" baseline="0" dirty="0" smtClean="0"/>
              <a:t>-Coordinating with chapters on health and gender </a:t>
            </a:r>
            <a:endParaRPr lang="en-US" altLang="en-US" dirty="0" smtClean="0"/>
          </a:p>
        </p:txBody>
      </p:sp>
    </p:spTree>
    <p:extLst>
      <p:ext uri="{BB962C8B-B14F-4D97-AF65-F5344CB8AC3E}">
        <p14:creationId xmlns:p14="http://schemas.microsoft.com/office/powerpoint/2010/main" val="3627956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2813" eaLnBrk="0" hangingPunct="0">
              <a:spcBef>
                <a:spcPct val="30000"/>
              </a:spcBef>
              <a:defRPr sz="1200">
                <a:solidFill>
                  <a:schemeClr val="tx1"/>
                </a:solidFill>
                <a:latin typeface="Times New Roman" pitchFamily="18" charset="0"/>
              </a:defRPr>
            </a:lvl1pPr>
            <a:lvl2pPr marL="742950" indent="-285750" algn="l" defTabSz="912813" eaLnBrk="0" hangingPunct="0">
              <a:spcBef>
                <a:spcPct val="30000"/>
              </a:spcBef>
              <a:defRPr sz="1200">
                <a:solidFill>
                  <a:schemeClr val="tx1"/>
                </a:solidFill>
                <a:latin typeface="Times New Roman" pitchFamily="18" charset="0"/>
              </a:defRPr>
            </a:lvl2pPr>
            <a:lvl3pPr marL="1143000" indent="-228600" algn="l" defTabSz="912813" eaLnBrk="0" hangingPunct="0">
              <a:spcBef>
                <a:spcPct val="30000"/>
              </a:spcBef>
              <a:defRPr sz="1200">
                <a:solidFill>
                  <a:schemeClr val="tx1"/>
                </a:solidFill>
                <a:latin typeface="Times New Roman" pitchFamily="18" charset="0"/>
              </a:defRPr>
            </a:lvl3pPr>
            <a:lvl4pPr marL="1600200" indent="-228600" algn="l" defTabSz="912813" eaLnBrk="0" hangingPunct="0">
              <a:spcBef>
                <a:spcPct val="30000"/>
              </a:spcBef>
              <a:defRPr sz="1200">
                <a:solidFill>
                  <a:schemeClr val="tx1"/>
                </a:solidFill>
                <a:latin typeface="Times New Roman" pitchFamily="18" charset="0"/>
              </a:defRPr>
            </a:lvl4pPr>
            <a:lvl5pPr marL="2057400" indent="-228600" algn="l" defTabSz="912813" eaLnBrk="0" hangingPunct="0">
              <a:spcBef>
                <a:spcPct val="30000"/>
              </a:spcBef>
              <a:defRPr sz="1200">
                <a:solidFill>
                  <a:schemeClr val="tx1"/>
                </a:solidFill>
                <a:latin typeface="Times New Roman" pitchFamily="18" charset="0"/>
              </a:defRPr>
            </a:lvl5pPr>
            <a:lvl6pPr marL="2514600" indent="-228600" defTabSz="912813" eaLnBrk="0" fontAlgn="base" hangingPunct="0">
              <a:spcBef>
                <a:spcPct val="30000"/>
              </a:spcBef>
              <a:spcAft>
                <a:spcPct val="0"/>
              </a:spcAft>
              <a:defRPr sz="1200">
                <a:solidFill>
                  <a:schemeClr val="tx1"/>
                </a:solidFill>
                <a:latin typeface="Times New Roman" pitchFamily="18" charset="0"/>
              </a:defRPr>
            </a:lvl6pPr>
            <a:lvl7pPr marL="2971800" indent="-228600" defTabSz="912813" eaLnBrk="0" fontAlgn="base" hangingPunct="0">
              <a:spcBef>
                <a:spcPct val="30000"/>
              </a:spcBef>
              <a:spcAft>
                <a:spcPct val="0"/>
              </a:spcAft>
              <a:defRPr sz="1200">
                <a:solidFill>
                  <a:schemeClr val="tx1"/>
                </a:solidFill>
                <a:latin typeface="Times New Roman" pitchFamily="18" charset="0"/>
              </a:defRPr>
            </a:lvl7pPr>
            <a:lvl8pPr marL="3429000" indent="-228600" defTabSz="912813" eaLnBrk="0" fontAlgn="base" hangingPunct="0">
              <a:spcBef>
                <a:spcPct val="30000"/>
              </a:spcBef>
              <a:spcAft>
                <a:spcPct val="0"/>
              </a:spcAft>
              <a:defRPr sz="1200">
                <a:solidFill>
                  <a:schemeClr val="tx1"/>
                </a:solidFill>
                <a:latin typeface="Times New Roman" pitchFamily="18" charset="0"/>
              </a:defRPr>
            </a:lvl8pPr>
            <a:lvl9pPr marL="3886200" indent="-228600" defTabSz="912813"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77203C5C-B540-40D3-BC89-DFDEE1B1C1CE}" type="slidenum">
              <a:rPr lang="en-US" altLang="en-US" smtClean="0"/>
              <a:pPr algn="r" eaLnBrk="1" hangingPunct="1">
                <a:spcBef>
                  <a:spcPct val="0"/>
                </a:spcBef>
              </a:pPr>
              <a:t>4</a:t>
            </a:fld>
            <a:endParaRPr lang="en-US" alt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0" u="none" strike="noStrike" kern="1200" dirty="0" smtClean="0">
                <a:solidFill>
                  <a:schemeClr val="tx1"/>
                </a:solidFill>
                <a:effectLst/>
                <a:latin typeface="+mn-lt"/>
                <a:ea typeface="+mn-ea"/>
                <a:cs typeface="+mn-cs"/>
              </a:rPr>
              <a:t>Uganda DHS of 2006 and 2011 datasets:</a:t>
            </a:r>
            <a:r>
              <a:rPr lang="en-US" sz="1200" b="0" i="0" u="none" strike="noStrike" kern="1200" baseline="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rPr>
              <a:t>women with disabilities, utilization of the desired maternal health services package was significantly associated with: education level attainment, age, region, parity, and wealth status.</a:t>
            </a:r>
            <a:endParaRPr lang="en-US" altLang="en-US" dirty="0" smtClean="0"/>
          </a:p>
        </p:txBody>
      </p:sp>
    </p:spTree>
    <p:extLst>
      <p:ext uri="{BB962C8B-B14F-4D97-AF65-F5344CB8AC3E}">
        <p14:creationId xmlns:p14="http://schemas.microsoft.com/office/powerpoint/2010/main" val="536138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2813" eaLnBrk="0" hangingPunct="0">
              <a:spcBef>
                <a:spcPct val="30000"/>
              </a:spcBef>
              <a:defRPr sz="1200">
                <a:solidFill>
                  <a:schemeClr val="tx1"/>
                </a:solidFill>
                <a:latin typeface="Times New Roman" pitchFamily="18" charset="0"/>
              </a:defRPr>
            </a:lvl1pPr>
            <a:lvl2pPr marL="742950" indent="-285750" algn="l" defTabSz="912813" eaLnBrk="0" hangingPunct="0">
              <a:spcBef>
                <a:spcPct val="30000"/>
              </a:spcBef>
              <a:defRPr sz="1200">
                <a:solidFill>
                  <a:schemeClr val="tx1"/>
                </a:solidFill>
                <a:latin typeface="Times New Roman" pitchFamily="18" charset="0"/>
              </a:defRPr>
            </a:lvl2pPr>
            <a:lvl3pPr marL="1143000" indent="-228600" algn="l" defTabSz="912813" eaLnBrk="0" hangingPunct="0">
              <a:spcBef>
                <a:spcPct val="30000"/>
              </a:spcBef>
              <a:defRPr sz="1200">
                <a:solidFill>
                  <a:schemeClr val="tx1"/>
                </a:solidFill>
                <a:latin typeface="Times New Roman" pitchFamily="18" charset="0"/>
              </a:defRPr>
            </a:lvl3pPr>
            <a:lvl4pPr marL="1600200" indent="-228600" algn="l" defTabSz="912813" eaLnBrk="0" hangingPunct="0">
              <a:spcBef>
                <a:spcPct val="30000"/>
              </a:spcBef>
              <a:defRPr sz="1200">
                <a:solidFill>
                  <a:schemeClr val="tx1"/>
                </a:solidFill>
                <a:latin typeface="Times New Roman" pitchFamily="18" charset="0"/>
              </a:defRPr>
            </a:lvl4pPr>
            <a:lvl5pPr marL="2057400" indent="-228600" algn="l" defTabSz="912813" eaLnBrk="0" hangingPunct="0">
              <a:spcBef>
                <a:spcPct val="30000"/>
              </a:spcBef>
              <a:defRPr sz="1200">
                <a:solidFill>
                  <a:schemeClr val="tx1"/>
                </a:solidFill>
                <a:latin typeface="Times New Roman" pitchFamily="18" charset="0"/>
              </a:defRPr>
            </a:lvl5pPr>
            <a:lvl6pPr marL="2514600" indent="-228600" defTabSz="912813" eaLnBrk="0" fontAlgn="base" hangingPunct="0">
              <a:spcBef>
                <a:spcPct val="30000"/>
              </a:spcBef>
              <a:spcAft>
                <a:spcPct val="0"/>
              </a:spcAft>
              <a:defRPr sz="1200">
                <a:solidFill>
                  <a:schemeClr val="tx1"/>
                </a:solidFill>
                <a:latin typeface="Times New Roman" pitchFamily="18" charset="0"/>
              </a:defRPr>
            </a:lvl6pPr>
            <a:lvl7pPr marL="2971800" indent="-228600" defTabSz="912813" eaLnBrk="0" fontAlgn="base" hangingPunct="0">
              <a:spcBef>
                <a:spcPct val="30000"/>
              </a:spcBef>
              <a:spcAft>
                <a:spcPct val="0"/>
              </a:spcAft>
              <a:defRPr sz="1200">
                <a:solidFill>
                  <a:schemeClr val="tx1"/>
                </a:solidFill>
                <a:latin typeface="Times New Roman" pitchFamily="18" charset="0"/>
              </a:defRPr>
            </a:lvl7pPr>
            <a:lvl8pPr marL="3429000" indent="-228600" defTabSz="912813" eaLnBrk="0" fontAlgn="base" hangingPunct="0">
              <a:spcBef>
                <a:spcPct val="30000"/>
              </a:spcBef>
              <a:spcAft>
                <a:spcPct val="0"/>
              </a:spcAft>
              <a:defRPr sz="1200">
                <a:solidFill>
                  <a:schemeClr val="tx1"/>
                </a:solidFill>
                <a:latin typeface="Times New Roman" pitchFamily="18" charset="0"/>
              </a:defRPr>
            </a:lvl8pPr>
            <a:lvl9pPr marL="3886200" indent="-228600" defTabSz="912813"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77203C5C-B540-40D3-BC89-DFDEE1B1C1CE}" type="slidenum">
              <a:rPr lang="en-US" altLang="en-US" smtClean="0"/>
              <a:pPr algn="r" eaLnBrk="1" hangingPunct="1">
                <a:spcBef>
                  <a:spcPct val="0"/>
                </a:spcBef>
              </a:pPr>
              <a:t>5</a:t>
            </a:fld>
            <a:endParaRPr lang="en-US" alt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400" dirty="0" smtClean="0"/>
          </a:p>
          <a:p>
            <a:pPr eaLnBrk="1" hangingPunct="1"/>
            <a:endParaRPr lang="es-ES" altLang="en-US" dirty="0" smtClean="0"/>
          </a:p>
        </p:txBody>
      </p:sp>
    </p:spTree>
    <p:extLst>
      <p:ext uri="{BB962C8B-B14F-4D97-AF65-F5344CB8AC3E}">
        <p14:creationId xmlns:p14="http://schemas.microsoft.com/office/powerpoint/2010/main" val="2990340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115D26-29DB-4BD9-9010-791C766BAE37}"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81EE8-4020-4233-A041-E3880D4E8C5D}" type="slidenum">
              <a:rPr lang="en-US" smtClean="0"/>
              <a:t>‹#›</a:t>
            </a:fld>
            <a:endParaRPr lang="en-US"/>
          </a:p>
        </p:txBody>
      </p:sp>
    </p:spTree>
    <p:extLst>
      <p:ext uri="{BB962C8B-B14F-4D97-AF65-F5344CB8AC3E}">
        <p14:creationId xmlns:p14="http://schemas.microsoft.com/office/powerpoint/2010/main" val="1292923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115D26-29DB-4BD9-9010-791C766BAE37}"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81EE8-4020-4233-A041-E3880D4E8C5D}" type="slidenum">
              <a:rPr lang="en-US" smtClean="0"/>
              <a:t>‹#›</a:t>
            </a:fld>
            <a:endParaRPr lang="en-US"/>
          </a:p>
        </p:txBody>
      </p:sp>
    </p:spTree>
    <p:extLst>
      <p:ext uri="{BB962C8B-B14F-4D97-AF65-F5344CB8AC3E}">
        <p14:creationId xmlns:p14="http://schemas.microsoft.com/office/powerpoint/2010/main" val="324773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115D26-29DB-4BD9-9010-791C766BAE37}"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81EE8-4020-4233-A041-E3880D4E8C5D}" type="slidenum">
              <a:rPr lang="en-US" smtClean="0"/>
              <a:t>‹#›</a:t>
            </a:fld>
            <a:endParaRPr lang="en-US"/>
          </a:p>
        </p:txBody>
      </p:sp>
    </p:spTree>
    <p:extLst>
      <p:ext uri="{BB962C8B-B14F-4D97-AF65-F5344CB8AC3E}">
        <p14:creationId xmlns:p14="http://schemas.microsoft.com/office/powerpoint/2010/main" val="4222778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115D26-29DB-4BD9-9010-791C766BAE37}"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81EE8-4020-4233-A041-E3880D4E8C5D}" type="slidenum">
              <a:rPr lang="en-US" smtClean="0"/>
              <a:t>‹#›</a:t>
            </a:fld>
            <a:endParaRPr lang="en-US"/>
          </a:p>
        </p:txBody>
      </p:sp>
    </p:spTree>
    <p:extLst>
      <p:ext uri="{BB962C8B-B14F-4D97-AF65-F5344CB8AC3E}">
        <p14:creationId xmlns:p14="http://schemas.microsoft.com/office/powerpoint/2010/main" val="1950966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115D26-29DB-4BD9-9010-791C766BAE37}"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81EE8-4020-4233-A041-E3880D4E8C5D}" type="slidenum">
              <a:rPr lang="en-US" smtClean="0"/>
              <a:t>‹#›</a:t>
            </a:fld>
            <a:endParaRPr lang="en-US"/>
          </a:p>
        </p:txBody>
      </p:sp>
    </p:spTree>
    <p:extLst>
      <p:ext uri="{BB962C8B-B14F-4D97-AF65-F5344CB8AC3E}">
        <p14:creationId xmlns:p14="http://schemas.microsoft.com/office/powerpoint/2010/main" val="438976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115D26-29DB-4BD9-9010-791C766BAE37}" type="datetimeFigureOut">
              <a:rPr lang="en-US" smtClean="0"/>
              <a:t>5/10/2017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81EE8-4020-4233-A041-E3880D4E8C5D}" type="slidenum">
              <a:rPr lang="en-US" smtClean="0"/>
              <a:t>‹#›</a:t>
            </a:fld>
            <a:endParaRPr lang="en-US"/>
          </a:p>
        </p:txBody>
      </p:sp>
    </p:spTree>
    <p:extLst>
      <p:ext uri="{BB962C8B-B14F-4D97-AF65-F5344CB8AC3E}">
        <p14:creationId xmlns:p14="http://schemas.microsoft.com/office/powerpoint/2010/main" val="1766888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115D26-29DB-4BD9-9010-791C766BAE37}" type="datetimeFigureOut">
              <a:rPr lang="en-US" smtClean="0"/>
              <a:t>5/10/2017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481EE8-4020-4233-A041-E3880D4E8C5D}" type="slidenum">
              <a:rPr lang="en-US" smtClean="0"/>
              <a:t>‹#›</a:t>
            </a:fld>
            <a:endParaRPr lang="en-US"/>
          </a:p>
        </p:txBody>
      </p:sp>
    </p:spTree>
    <p:extLst>
      <p:ext uri="{BB962C8B-B14F-4D97-AF65-F5344CB8AC3E}">
        <p14:creationId xmlns:p14="http://schemas.microsoft.com/office/powerpoint/2010/main" val="176264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115D26-29DB-4BD9-9010-791C766BAE37}" type="datetimeFigureOut">
              <a:rPr lang="en-US" smtClean="0"/>
              <a:t>5/10/2017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481EE8-4020-4233-A041-E3880D4E8C5D}" type="slidenum">
              <a:rPr lang="en-US" smtClean="0"/>
              <a:t>‹#›</a:t>
            </a:fld>
            <a:endParaRPr lang="en-US"/>
          </a:p>
        </p:txBody>
      </p:sp>
    </p:spTree>
    <p:extLst>
      <p:ext uri="{BB962C8B-B14F-4D97-AF65-F5344CB8AC3E}">
        <p14:creationId xmlns:p14="http://schemas.microsoft.com/office/powerpoint/2010/main" val="3941864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115D26-29DB-4BD9-9010-791C766BAE37}" type="datetimeFigureOut">
              <a:rPr lang="en-US" smtClean="0"/>
              <a:t>5/10/2017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481EE8-4020-4233-A041-E3880D4E8C5D}" type="slidenum">
              <a:rPr lang="en-US" smtClean="0"/>
              <a:t>‹#›</a:t>
            </a:fld>
            <a:endParaRPr lang="en-US"/>
          </a:p>
        </p:txBody>
      </p:sp>
    </p:spTree>
    <p:extLst>
      <p:ext uri="{BB962C8B-B14F-4D97-AF65-F5344CB8AC3E}">
        <p14:creationId xmlns:p14="http://schemas.microsoft.com/office/powerpoint/2010/main" val="367575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115D26-29DB-4BD9-9010-791C766BAE37}" type="datetimeFigureOut">
              <a:rPr lang="en-US" smtClean="0"/>
              <a:t>5/10/2017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81EE8-4020-4233-A041-E3880D4E8C5D}" type="slidenum">
              <a:rPr lang="en-US" smtClean="0"/>
              <a:t>‹#›</a:t>
            </a:fld>
            <a:endParaRPr lang="en-US"/>
          </a:p>
        </p:txBody>
      </p:sp>
    </p:spTree>
    <p:extLst>
      <p:ext uri="{BB962C8B-B14F-4D97-AF65-F5344CB8AC3E}">
        <p14:creationId xmlns:p14="http://schemas.microsoft.com/office/powerpoint/2010/main" val="595088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115D26-29DB-4BD9-9010-791C766BAE37}" type="datetimeFigureOut">
              <a:rPr lang="en-US" smtClean="0"/>
              <a:t>5/10/2017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81EE8-4020-4233-A041-E3880D4E8C5D}" type="slidenum">
              <a:rPr lang="en-US" smtClean="0"/>
              <a:t>‹#›</a:t>
            </a:fld>
            <a:endParaRPr lang="en-US"/>
          </a:p>
        </p:txBody>
      </p:sp>
    </p:spTree>
    <p:extLst>
      <p:ext uri="{BB962C8B-B14F-4D97-AF65-F5344CB8AC3E}">
        <p14:creationId xmlns:p14="http://schemas.microsoft.com/office/powerpoint/2010/main" val="2498711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115D26-29DB-4BD9-9010-791C766BAE37}" type="datetimeFigureOut">
              <a:rPr lang="en-US" smtClean="0"/>
              <a:t>5/10/2017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81EE8-4020-4233-A041-E3880D4E8C5D}" type="slidenum">
              <a:rPr lang="en-US" smtClean="0"/>
              <a:t>‹#›</a:t>
            </a:fld>
            <a:endParaRPr lang="en-US"/>
          </a:p>
        </p:txBody>
      </p:sp>
    </p:spTree>
    <p:extLst>
      <p:ext uri="{BB962C8B-B14F-4D97-AF65-F5344CB8AC3E}">
        <p14:creationId xmlns:p14="http://schemas.microsoft.com/office/powerpoint/2010/main" val="3955710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067175" y="679230"/>
            <a:ext cx="4705350" cy="2041578"/>
          </a:xfrm>
          <a:noFill/>
        </p:spPr>
        <p:txBody>
          <a:bodyPr>
            <a:normAutofit/>
          </a:bodyPr>
          <a:lstStyle/>
          <a:p>
            <a:r>
              <a:rPr lang="en-US" altLang="en-US" sz="2700" b="1" dirty="0">
                <a:solidFill>
                  <a:schemeClr val="accent6">
                    <a:lumMod val="50000"/>
                  </a:schemeClr>
                </a:solidFill>
                <a:latin typeface="Arial" pitchFamily="34" charset="0"/>
                <a:ea typeface="+mn-ea"/>
                <a:cs typeface="+mn-cs"/>
              </a:rPr>
              <a:t>UN Flagship Report on Disability:</a:t>
            </a:r>
            <a:br>
              <a:rPr lang="en-US" altLang="en-US" sz="2700" b="1" dirty="0">
                <a:solidFill>
                  <a:schemeClr val="accent6">
                    <a:lumMod val="50000"/>
                  </a:schemeClr>
                </a:solidFill>
                <a:latin typeface="Arial" pitchFamily="34" charset="0"/>
                <a:ea typeface="+mn-ea"/>
                <a:cs typeface="+mn-cs"/>
              </a:rPr>
            </a:br>
            <a:r>
              <a:rPr lang="en-US" altLang="en-US" sz="2700" b="1" dirty="0">
                <a:solidFill>
                  <a:schemeClr val="accent6">
                    <a:lumMod val="50000"/>
                  </a:schemeClr>
                </a:solidFill>
                <a:latin typeface="Arial" pitchFamily="34" charset="0"/>
                <a:ea typeface="+mn-ea"/>
                <a:cs typeface="+mn-cs"/>
              </a:rPr>
              <a:t>Sexual and Reproductive Health and Righ</a:t>
            </a:r>
            <a:r>
              <a:rPr lang="en-US" altLang="en-US" sz="2800" dirty="0">
                <a:solidFill>
                  <a:schemeClr val="accent6">
                    <a:lumMod val="50000"/>
                  </a:schemeClr>
                </a:solidFill>
                <a:latin typeface="Verdana" pitchFamily="34" charset="0"/>
              </a:rPr>
              <a:t>ts</a:t>
            </a:r>
          </a:p>
        </p:txBody>
      </p:sp>
      <p:sp>
        <p:nvSpPr>
          <p:cNvPr id="2051" name="Rectangle 4"/>
          <p:cNvSpPr>
            <a:spLocks noChangeArrowheads="1"/>
          </p:cNvSpPr>
          <p:nvPr/>
        </p:nvSpPr>
        <p:spPr bwMode="auto">
          <a:xfrm>
            <a:off x="2667000" y="2160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endParaRPr lang="es-ES" altLang="en-US" sz="2400"/>
          </a:p>
        </p:txBody>
      </p:sp>
      <p:grpSp>
        <p:nvGrpSpPr>
          <p:cNvPr id="2052" name="Group 10"/>
          <p:cNvGrpSpPr>
            <a:grpSpLocks/>
          </p:cNvGrpSpPr>
          <p:nvPr/>
        </p:nvGrpSpPr>
        <p:grpSpPr bwMode="auto">
          <a:xfrm>
            <a:off x="6037263" y="2160588"/>
            <a:ext cx="2554287" cy="0"/>
            <a:chOff x="0" y="4320"/>
            <a:chExt cx="1609" cy="0"/>
          </a:xfrm>
        </p:grpSpPr>
        <p:sp>
          <p:nvSpPr>
            <p:cNvPr id="2056" name="Rectangle 5"/>
            <p:cNvSpPr>
              <a:spLocks noChangeArrowheads="1"/>
            </p:cNvSpPr>
            <p:nvPr/>
          </p:nvSpPr>
          <p:spPr bwMode="auto">
            <a:xfrm>
              <a:off x="0" y="432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endParaRPr lang="es-ES" altLang="en-US" sz="2400"/>
            </a:p>
          </p:txBody>
        </p:sp>
        <p:grpSp>
          <p:nvGrpSpPr>
            <p:cNvPr id="2057" name="Group 9"/>
            <p:cNvGrpSpPr>
              <a:grpSpLocks/>
            </p:cNvGrpSpPr>
            <p:nvPr/>
          </p:nvGrpSpPr>
          <p:grpSpPr bwMode="auto">
            <a:xfrm>
              <a:off x="0" y="4320"/>
              <a:ext cx="1609" cy="0"/>
              <a:chOff x="0" y="4320"/>
              <a:chExt cx="1609" cy="0"/>
            </a:xfrm>
          </p:grpSpPr>
          <p:sp>
            <p:nvSpPr>
              <p:cNvPr id="2058" name="Rectangle 8"/>
              <p:cNvSpPr>
                <a:spLocks noChangeArrowheads="1"/>
              </p:cNvSpPr>
              <p:nvPr/>
            </p:nvSpPr>
            <p:spPr bwMode="auto">
              <a:xfrm>
                <a:off x="0" y="4320"/>
                <a:ext cx="1609"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endParaRPr lang="es-ES" altLang="en-US" sz="2400"/>
              </a:p>
            </p:txBody>
          </p:sp>
          <p:sp>
            <p:nvSpPr>
              <p:cNvPr id="2059" name="Rectangle 6"/>
              <p:cNvSpPr>
                <a:spLocks noChangeArrowheads="1"/>
              </p:cNvSpPr>
              <p:nvPr/>
            </p:nvSpPr>
            <p:spPr bwMode="auto">
              <a:xfrm>
                <a:off x="0" y="4320"/>
                <a:ext cx="1609"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endParaRPr lang="es-ES" altLang="en-US" sz="2400"/>
              </a:p>
            </p:txBody>
          </p:sp>
        </p:grpSp>
      </p:grpSp>
      <p:pic>
        <p:nvPicPr>
          <p:cNvPr id="2053" name="Picture 17" descr="UNFPA"/>
          <p:cNvPicPr>
            <a:picLocks noChangeAspect="1" noChangeArrowheads="1"/>
          </p:cNvPicPr>
          <p:nvPr/>
        </p:nvPicPr>
        <p:blipFill>
          <a:blip r:embed="rId3" cstate="print">
            <a:extLst>
              <a:ext uri="{28A0092B-C50C-407E-A947-70E740481C1C}">
                <a14:useLocalDpi xmlns:a14="http://schemas.microsoft.com/office/drawing/2010/main" val="0"/>
              </a:ext>
            </a:extLst>
          </a:blip>
          <a:srcRect l="25067" t="29424" r="32225" b="18417"/>
          <a:stretch>
            <a:fillRect/>
          </a:stretch>
        </p:blipFill>
        <p:spPr bwMode="auto">
          <a:xfrm>
            <a:off x="455613" y="629444"/>
            <a:ext cx="3611562" cy="306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23"/>
          <p:cNvSpPr>
            <a:spLocks noChangeArrowheads="1"/>
          </p:cNvSpPr>
          <p:nvPr/>
        </p:nvSpPr>
        <p:spPr bwMode="auto">
          <a:xfrm>
            <a:off x="-2275" y="3738454"/>
            <a:ext cx="9144000" cy="4093428"/>
          </a:xfrm>
          <a:prstGeom prst="rect">
            <a:avLst/>
          </a:prstGeom>
          <a:solidFill>
            <a:srgbClr val="FF66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 hangingPunct="1">
              <a:buNone/>
            </a:pPr>
            <a:endParaRPr lang="en-GB" sz="2400" b="1" dirty="0" smtClean="0">
              <a:solidFill>
                <a:schemeClr val="bg1"/>
              </a:solidFill>
              <a:latin typeface="Arial" pitchFamily="34" charset="0"/>
            </a:endParaRPr>
          </a:p>
          <a:p>
            <a:pPr eaLnBrk="1" fontAlgn="b" hangingPunct="1">
              <a:buNone/>
            </a:pPr>
            <a:r>
              <a:rPr lang="en-GB" sz="2400" b="1" dirty="0" smtClean="0">
                <a:solidFill>
                  <a:schemeClr val="bg1"/>
                </a:solidFill>
                <a:latin typeface="Arial" pitchFamily="34" charset="0"/>
              </a:rPr>
              <a:t>Global </a:t>
            </a:r>
            <a:r>
              <a:rPr lang="en-GB" sz="2400" b="1" dirty="0">
                <a:solidFill>
                  <a:schemeClr val="bg1"/>
                </a:solidFill>
                <a:latin typeface="Arial" pitchFamily="34" charset="0"/>
              </a:rPr>
              <a:t>Network on Monitoring and Evaluation for Disability-inclusive </a:t>
            </a:r>
            <a:r>
              <a:rPr lang="en-GB" sz="2400" b="1" dirty="0" smtClean="0">
                <a:solidFill>
                  <a:schemeClr val="bg1"/>
                </a:solidFill>
                <a:latin typeface="Arial" pitchFamily="34" charset="0"/>
              </a:rPr>
              <a:t>Development</a:t>
            </a:r>
          </a:p>
          <a:p>
            <a:pPr eaLnBrk="1" fontAlgn="b" hangingPunct="1">
              <a:buNone/>
            </a:pPr>
            <a:endParaRPr lang="en-GB" sz="2400" b="1" dirty="0">
              <a:solidFill>
                <a:schemeClr val="bg1"/>
              </a:solidFill>
              <a:latin typeface="Arial" pitchFamily="34" charset="0"/>
            </a:endParaRPr>
          </a:p>
          <a:p>
            <a:pPr eaLnBrk="1" fontAlgn="b" hangingPunct="1">
              <a:buNone/>
            </a:pPr>
            <a:endParaRPr lang="en-US" sz="2400" b="1" dirty="0">
              <a:solidFill>
                <a:schemeClr val="bg1"/>
              </a:solidFill>
              <a:latin typeface="Arial" pitchFamily="34" charset="0"/>
            </a:endParaRPr>
          </a:p>
          <a:p>
            <a:pPr eaLnBrk="1" fontAlgn="b" hangingPunct="1">
              <a:buNone/>
            </a:pPr>
            <a:r>
              <a:rPr lang="en-GB" sz="2400" b="1" dirty="0" smtClean="0">
                <a:solidFill>
                  <a:schemeClr val="bg1"/>
                </a:solidFill>
                <a:latin typeface="Arial" pitchFamily="34" charset="0"/>
              </a:rPr>
              <a:t>10-11 May 2017</a:t>
            </a:r>
          </a:p>
          <a:p>
            <a:pPr eaLnBrk="1" fontAlgn="b" hangingPunct="1">
              <a:buNone/>
            </a:pPr>
            <a:r>
              <a:rPr lang="en-GB" sz="2400" b="1" dirty="0" smtClean="0">
                <a:solidFill>
                  <a:schemeClr val="bg1"/>
                </a:solidFill>
                <a:latin typeface="Arial" pitchFamily="34" charset="0"/>
              </a:rPr>
              <a:t>Geneva</a:t>
            </a:r>
          </a:p>
          <a:p>
            <a:pPr algn="ctr" eaLnBrk="1" hangingPunct="1">
              <a:spcBef>
                <a:spcPct val="0"/>
              </a:spcBef>
              <a:buFontTx/>
              <a:buNone/>
            </a:pPr>
            <a:endParaRPr lang="en-US" altLang="en-US" b="1" dirty="0">
              <a:solidFill>
                <a:schemeClr val="bg1"/>
              </a:solidFill>
              <a:latin typeface="Arial" pitchFamily="34" charset="0"/>
            </a:endParaRPr>
          </a:p>
          <a:p>
            <a:pPr eaLnBrk="1" hangingPunct="1">
              <a:spcBef>
                <a:spcPct val="0"/>
              </a:spcBef>
              <a:buFontTx/>
              <a:buNone/>
            </a:pPr>
            <a:endParaRPr lang="en-US" altLang="en-US" sz="1800" b="1" dirty="0" smtClean="0">
              <a:solidFill>
                <a:schemeClr val="bg1"/>
              </a:solidFill>
              <a:latin typeface="Arial" pitchFamily="34" charset="0"/>
            </a:endParaRPr>
          </a:p>
          <a:p>
            <a:pPr eaLnBrk="1" hangingPunct="1">
              <a:spcBef>
                <a:spcPct val="0"/>
              </a:spcBef>
              <a:buFontTx/>
              <a:buNone/>
            </a:pPr>
            <a:endParaRPr lang="en-US" altLang="en-US" sz="1800" b="1" dirty="0">
              <a:solidFill>
                <a:schemeClr val="bg1"/>
              </a:solidFill>
              <a:latin typeface="Arial" pitchFamily="34" charset="0"/>
            </a:endParaRPr>
          </a:p>
        </p:txBody>
      </p:sp>
    </p:spTree>
    <p:extLst>
      <p:ext uri="{BB962C8B-B14F-4D97-AF65-F5344CB8AC3E}">
        <p14:creationId xmlns:p14="http://schemas.microsoft.com/office/powerpoint/2010/main" val="4242571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122" name="Picture 2" descr="UNFPA"/>
          <p:cNvPicPr>
            <a:picLocks noChangeAspect="1" noChangeArrowheads="1"/>
          </p:cNvPicPr>
          <p:nvPr/>
        </p:nvPicPr>
        <p:blipFill>
          <a:blip r:embed="rId3" cstate="print">
            <a:extLst>
              <a:ext uri="{28A0092B-C50C-407E-A947-70E740481C1C}">
                <a14:useLocalDpi xmlns:a14="http://schemas.microsoft.com/office/drawing/2010/main" val="0"/>
              </a:ext>
            </a:extLst>
          </a:blip>
          <a:srcRect l="25067" t="29424" r="32225" b="18417"/>
          <a:stretch>
            <a:fillRect/>
          </a:stretch>
        </p:blipFill>
        <p:spPr bwMode="auto">
          <a:xfrm>
            <a:off x="1909312" y="1268413"/>
            <a:ext cx="5410200" cy="458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3"/>
          <p:cNvSpPr txBox="1">
            <a:spLocks noChangeArrowheads="1"/>
          </p:cNvSpPr>
          <p:nvPr/>
        </p:nvSpPr>
        <p:spPr bwMode="auto">
          <a:xfrm>
            <a:off x="0" y="0"/>
            <a:ext cx="9144000" cy="823913"/>
          </a:xfrm>
          <a:prstGeom prst="rect">
            <a:avLst/>
          </a:prstGeom>
          <a:solidFill>
            <a:srgbClr val="FF66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4800" b="1">
                <a:solidFill>
                  <a:schemeClr val="bg1"/>
                </a:solidFill>
              </a:rPr>
              <a:t>Outputs</a:t>
            </a:r>
          </a:p>
        </p:txBody>
      </p:sp>
      <p:sp>
        <p:nvSpPr>
          <p:cNvPr id="5124" name="Text Box 4"/>
          <p:cNvSpPr txBox="1">
            <a:spLocks noChangeArrowheads="1"/>
          </p:cNvSpPr>
          <p:nvPr/>
        </p:nvSpPr>
        <p:spPr bwMode="auto">
          <a:xfrm>
            <a:off x="0" y="0"/>
            <a:ext cx="9144000" cy="1239837"/>
          </a:xfrm>
          <a:prstGeom prst="rect">
            <a:avLst/>
          </a:prstGeom>
          <a:solidFill>
            <a:srgbClr val="FF66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nchorCtr="1"/>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s-CR" altLang="en-US" sz="3600" b="1" dirty="0" err="1" smtClean="0">
                <a:solidFill>
                  <a:schemeClr val="bg1"/>
                </a:solidFill>
                <a:latin typeface="Arial Narrow" pitchFamily="34" charset="0"/>
              </a:rPr>
              <a:t>Task</a:t>
            </a:r>
            <a:r>
              <a:rPr lang="es-CR" altLang="en-US" sz="3600" b="1" dirty="0" smtClean="0">
                <a:solidFill>
                  <a:schemeClr val="bg1"/>
                </a:solidFill>
                <a:latin typeface="Arial Narrow" pitchFamily="34" charset="0"/>
              </a:rPr>
              <a:t> </a:t>
            </a:r>
            <a:r>
              <a:rPr lang="es-CR" altLang="en-US" sz="3600" b="1" dirty="0" err="1" smtClean="0">
                <a:solidFill>
                  <a:schemeClr val="bg1"/>
                </a:solidFill>
                <a:latin typeface="Arial Narrow" pitchFamily="34" charset="0"/>
              </a:rPr>
              <a:t>team</a:t>
            </a:r>
            <a:endParaRPr lang="es-CR" altLang="en-US" sz="3600" b="1" dirty="0">
              <a:solidFill>
                <a:schemeClr val="bg1"/>
              </a:solidFill>
              <a:latin typeface="Arial Narrow" pitchFamily="34" charset="0"/>
            </a:endParaRPr>
          </a:p>
        </p:txBody>
      </p:sp>
      <p:sp>
        <p:nvSpPr>
          <p:cNvPr id="441349" name="Text Box 5"/>
          <p:cNvSpPr txBox="1">
            <a:spLocks noChangeArrowheads="1"/>
          </p:cNvSpPr>
          <p:nvPr/>
        </p:nvSpPr>
        <p:spPr bwMode="auto">
          <a:xfrm>
            <a:off x="304800" y="619918"/>
            <a:ext cx="8534400" cy="735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457200" indent="-457200" algn="l" eaLnBrk="0" hangingPunct="0">
              <a:spcBef>
                <a:spcPct val="20000"/>
              </a:spcBef>
              <a:buChar char="•"/>
              <a:defRPr sz="3200">
                <a:solidFill>
                  <a:schemeClr val="tx1"/>
                </a:solidFill>
                <a:latin typeface="Times New Roman" pitchFamily="18" charset="0"/>
              </a:defRPr>
            </a:lvl1pPr>
            <a:lvl2pPr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marL="0" lvl="0" indent="0">
              <a:buNone/>
            </a:pPr>
            <a:endParaRPr lang="en-US" sz="1800" dirty="0"/>
          </a:p>
          <a:p>
            <a:pPr marL="0" lvl="0" indent="0">
              <a:buNone/>
            </a:pPr>
            <a:endParaRPr lang="en-US" sz="2400" b="1" dirty="0" smtClean="0">
              <a:latin typeface="+mn-lt"/>
            </a:endParaRPr>
          </a:p>
          <a:p>
            <a:pPr marL="0" lvl="0" indent="0">
              <a:buNone/>
            </a:pPr>
            <a:r>
              <a:rPr lang="en-US" sz="2400" b="1" dirty="0" smtClean="0">
                <a:latin typeface="+mn-lt"/>
              </a:rPr>
              <a:t>Task Team coordinators:</a:t>
            </a:r>
          </a:p>
          <a:p>
            <a:pPr marL="0" lvl="0" indent="0">
              <a:buNone/>
            </a:pPr>
            <a:r>
              <a:rPr lang="en-US" sz="2400" dirty="0" smtClean="0">
                <a:latin typeface="+mn-lt"/>
              </a:rPr>
              <a:t>Nora </a:t>
            </a:r>
            <a:r>
              <a:rPr lang="en-US" sz="2400" dirty="0" err="1" smtClean="0">
                <a:latin typeface="+mn-lt"/>
              </a:rPr>
              <a:t>Groce</a:t>
            </a:r>
            <a:r>
              <a:rPr lang="en-US" sz="2400" dirty="0" smtClean="0">
                <a:latin typeface="+mn-lt"/>
              </a:rPr>
              <a:t> and Leyla Sharafi</a:t>
            </a:r>
          </a:p>
          <a:p>
            <a:pPr marL="0" lvl="0" indent="0">
              <a:buNone/>
            </a:pPr>
            <a:r>
              <a:rPr lang="en-US" sz="2400" b="1" dirty="0" smtClean="0">
                <a:latin typeface="+mn-lt"/>
              </a:rPr>
              <a:t>Task Team members:</a:t>
            </a:r>
            <a:endParaRPr lang="en-US" sz="2400" b="1" dirty="0">
              <a:latin typeface="+mn-lt"/>
            </a:endParaRPr>
          </a:p>
          <a:p>
            <a:pPr marL="0" lvl="0" indent="0">
              <a:buNone/>
            </a:pPr>
            <a:r>
              <a:rPr lang="en-US" sz="2400" dirty="0">
                <a:latin typeface="+mn-lt"/>
              </a:rPr>
              <a:t>Cathy </a:t>
            </a:r>
            <a:r>
              <a:rPr lang="en-US" sz="2400" dirty="0" smtClean="0">
                <a:latin typeface="+mn-lt"/>
              </a:rPr>
              <a:t>Vaughan</a:t>
            </a:r>
          </a:p>
          <a:p>
            <a:pPr marL="0" lvl="0" indent="0">
              <a:buNone/>
            </a:pPr>
            <a:r>
              <a:rPr lang="en-US" sz="2400" dirty="0" smtClean="0">
                <a:latin typeface="+mn-lt"/>
              </a:rPr>
              <a:t>Maria </a:t>
            </a:r>
            <a:r>
              <a:rPr lang="en-US" sz="2400" dirty="0" err="1" smtClean="0">
                <a:latin typeface="+mn-lt"/>
              </a:rPr>
              <a:t>Alarcos</a:t>
            </a:r>
            <a:r>
              <a:rPr lang="en-US" sz="2400" dirty="0" smtClean="0">
                <a:latin typeface="+mn-lt"/>
              </a:rPr>
              <a:t> </a:t>
            </a:r>
            <a:r>
              <a:rPr lang="en-US" sz="2400" dirty="0" err="1" smtClean="0">
                <a:latin typeface="+mn-lt"/>
              </a:rPr>
              <a:t>Cieza</a:t>
            </a:r>
            <a:endParaRPr lang="en-US" sz="2400" dirty="0" smtClean="0">
              <a:latin typeface="+mn-lt"/>
            </a:endParaRPr>
          </a:p>
          <a:p>
            <a:pPr marL="0" lvl="0" indent="0">
              <a:buNone/>
            </a:pPr>
            <a:r>
              <a:rPr lang="en-US" sz="2400" dirty="0">
                <a:latin typeface="+mn-lt"/>
              </a:rPr>
              <a:t>Ola Abu </a:t>
            </a:r>
            <a:r>
              <a:rPr lang="en-US" sz="2400" dirty="0" err="1" smtClean="0">
                <a:latin typeface="+mn-lt"/>
              </a:rPr>
              <a:t>Alghaib</a:t>
            </a:r>
            <a:endParaRPr lang="en-US" sz="2400" dirty="0" smtClean="0">
              <a:latin typeface="+mn-lt"/>
            </a:endParaRPr>
          </a:p>
          <a:p>
            <a:pPr marL="0" lvl="0" indent="0">
              <a:buNone/>
            </a:pPr>
            <a:r>
              <a:rPr lang="en-US" sz="2400" dirty="0">
                <a:latin typeface="+mn-lt"/>
              </a:rPr>
              <a:t>Pamela </a:t>
            </a:r>
            <a:r>
              <a:rPr lang="en-US" sz="2400" dirty="0" err="1" smtClean="0">
                <a:latin typeface="+mn-lt"/>
              </a:rPr>
              <a:t>Nabukhonzo</a:t>
            </a:r>
            <a:endParaRPr lang="en-US" sz="2400" dirty="0" smtClean="0">
              <a:latin typeface="+mn-lt"/>
            </a:endParaRPr>
          </a:p>
          <a:p>
            <a:pPr marL="0" lvl="0" indent="0">
              <a:buNone/>
            </a:pPr>
            <a:r>
              <a:rPr lang="en-US" sz="2400" dirty="0">
                <a:latin typeface="+mn-lt"/>
              </a:rPr>
              <a:t>Julia </a:t>
            </a:r>
            <a:r>
              <a:rPr lang="en-US" sz="2400" dirty="0" err="1" smtClean="0">
                <a:latin typeface="+mn-lt"/>
              </a:rPr>
              <a:t>Fleuret</a:t>
            </a:r>
            <a:endParaRPr lang="en-US" sz="2400" dirty="0" smtClean="0">
              <a:latin typeface="+mn-lt"/>
            </a:endParaRPr>
          </a:p>
          <a:p>
            <a:pPr marL="0" lvl="0" indent="0">
              <a:buNone/>
            </a:pPr>
            <a:r>
              <a:rPr lang="en-US" sz="2400" dirty="0">
                <a:latin typeface="+mn-lt"/>
              </a:rPr>
              <a:t>Jean-François </a:t>
            </a:r>
            <a:r>
              <a:rPr lang="en-US" sz="2400" dirty="0" err="1" smtClean="0">
                <a:latin typeface="+mn-lt"/>
              </a:rPr>
              <a:t>Trani</a:t>
            </a:r>
            <a:endParaRPr lang="en-US" sz="2400" dirty="0">
              <a:latin typeface="+mn-lt"/>
            </a:endParaRPr>
          </a:p>
          <a:p>
            <a:pPr marL="0" indent="0">
              <a:buNone/>
            </a:pPr>
            <a:r>
              <a:rPr lang="en-US" sz="2400" dirty="0">
                <a:latin typeface="+mn-lt"/>
              </a:rPr>
              <a:t>Coordinating with Health and Gender </a:t>
            </a:r>
            <a:r>
              <a:rPr lang="en-US" sz="2400" dirty="0" smtClean="0">
                <a:latin typeface="+mn-lt"/>
              </a:rPr>
              <a:t>Chapters, </a:t>
            </a:r>
            <a:r>
              <a:rPr lang="en-US" sz="2400" dirty="0">
                <a:latin typeface="+mn-lt"/>
              </a:rPr>
              <a:t>and </a:t>
            </a:r>
            <a:r>
              <a:rPr lang="en-US" sz="2400" dirty="0" smtClean="0">
                <a:latin typeface="+mn-lt"/>
              </a:rPr>
              <a:t>also links to cross cutting issues: accessibility, assistance devices, and social groups and vulnerable persons</a:t>
            </a:r>
            <a:endParaRPr lang="en-US" sz="2000" dirty="0" smtClean="0"/>
          </a:p>
          <a:p>
            <a:pPr marL="0" lvl="0" indent="0">
              <a:buNone/>
            </a:pPr>
            <a:endParaRPr lang="en-US" sz="2000" dirty="0" smtClean="0">
              <a:latin typeface="+mn-lt"/>
            </a:endParaRPr>
          </a:p>
          <a:p>
            <a:pPr lvl="0"/>
            <a:endParaRPr lang="en-GB" sz="1850" dirty="0" smtClean="0">
              <a:latin typeface="+mn-lt"/>
            </a:endParaRPr>
          </a:p>
          <a:p>
            <a:pPr lvl="0"/>
            <a:endParaRPr lang="en-GB" sz="1800" dirty="0" smtClean="0"/>
          </a:p>
          <a:p>
            <a:pPr lvl="0"/>
            <a:endParaRPr lang="en-US" sz="1800" dirty="0"/>
          </a:p>
        </p:txBody>
      </p:sp>
    </p:spTree>
    <p:extLst>
      <p:ext uri="{BB962C8B-B14F-4D97-AF65-F5344CB8AC3E}">
        <p14:creationId xmlns:p14="http://schemas.microsoft.com/office/powerpoint/2010/main" val="1241847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41349">
                                            <p:txEl>
                                              <p:charRg st="2" end="2"/>
                                            </p:txEl>
                                          </p:spTgt>
                                        </p:tgtEl>
                                        <p:attrNameLst>
                                          <p:attrName>style.visibility</p:attrName>
                                        </p:attrNameLst>
                                      </p:cBhvr>
                                      <p:to>
                                        <p:strVal val="visible"/>
                                      </p:to>
                                    </p:set>
                                    <p:animEffect transition="in" filter="fade">
                                      <p:cBhvr>
                                        <p:cTn id="7" dur="1000"/>
                                        <p:tgtEl>
                                          <p:spTgt spid="441349">
                                            <p:txEl>
                                              <p:char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41349">
                                            <p:txEl>
                                              <p:charRg st="2" end="2"/>
                                            </p:txEl>
                                          </p:spTgt>
                                        </p:tgtEl>
                                        <p:attrNameLst>
                                          <p:attrName>style.visibility</p:attrName>
                                        </p:attrNameLst>
                                      </p:cBhvr>
                                      <p:to>
                                        <p:strVal val="visible"/>
                                      </p:to>
                                    </p:set>
                                    <p:animEffect transition="in" filter="fade">
                                      <p:cBhvr>
                                        <p:cTn id="10" dur="1000"/>
                                        <p:tgtEl>
                                          <p:spTgt spid="441349">
                                            <p:txEl>
                                              <p:char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41349">
                                            <p:txEl>
                                              <p:charRg st="2" end="2"/>
                                            </p:txEl>
                                          </p:spTgt>
                                        </p:tgtEl>
                                        <p:attrNameLst>
                                          <p:attrName>style.visibility</p:attrName>
                                        </p:attrNameLst>
                                      </p:cBhvr>
                                      <p:to>
                                        <p:strVal val="visible"/>
                                      </p:to>
                                    </p:set>
                                    <p:animEffect transition="in" filter="fade">
                                      <p:cBhvr>
                                        <p:cTn id="13" dur="1000"/>
                                        <p:tgtEl>
                                          <p:spTgt spid="441349">
                                            <p:txEl>
                                              <p:char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41349">
                                            <p:txEl>
                                              <p:charRg st="2" end="2"/>
                                            </p:txEl>
                                          </p:spTgt>
                                        </p:tgtEl>
                                        <p:attrNameLst>
                                          <p:attrName>style.visibility</p:attrName>
                                        </p:attrNameLst>
                                      </p:cBhvr>
                                      <p:to>
                                        <p:strVal val="visible"/>
                                      </p:to>
                                    </p:set>
                                    <p:animEffect transition="in" filter="fade">
                                      <p:cBhvr>
                                        <p:cTn id="16" dur="1000"/>
                                        <p:tgtEl>
                                          <p:spTgt spid="441349">
                                            <p:txEl>
                                              <p:char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41349">
                                            <p:txEl>
                                              <p:charRg st="2" end="2"/>
                                            </p:txEl>
                                          </p:spTgt>
                                        </p:tgtEl>
                                        <p:attrNameLst>
                                          <p:attrName>style.visibility</p:attrName>
                                        </p:attrNameLst>
                                      </p:cBhvr>
                                      <p:to>
                                        <p:strVal val="visible"/>
                                      </p:to>
                                    </p:set>
                                    <p:animEffect transition="in" filter="fade">
                                      <p:cBhvr>
                                        <p:cTn id="19" dur="1000"/>
                                        <p:tgtEl>
                                          <p:spTgt spid="441349">
                                            <p:txEl>
                                              <p:charRg st="2" end="2"/>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41349">
                                            <p:txEl>
                                              <p:charRg st="2" end="2"/>
                                            </p:txEl>
                                          </p:spTgt>
                                        </p:tgtEl>
                                        <p:attrNameLst>
                                          <p:attrName>style.visibility</p:attrName>
                                        </p:attrNameLst>
                                      </p:cBhvr>
                                      <p:to>
                                        <p:strVal val="visible"/>
                                      </p:to>
                                    </p:set>
                                    <p:animEffect transition="in" filter="fade">
                                      <p:cBhvr>
                                        <p:cTn id="22" dur="1000"/>
                                        <p:tgtEl>
                                          <p:spTgt spid="441349">
                                            <p:txEl>
                                              <p:char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122" name="Picture 2" descr="UNFPA"/>
          <p:cNvPicPr>
            <a:picLocks noChangeAspect="1" noChangeArrowheads="1"/>
          </p:cNvPicPr>
          <p:nvPr/>
        </p:nvPicPr>
        <p:blipFill>
          <a:blip r:embed="rId3" cstate="print">
            <a:extLst>
              <a:ext uri="{28A0092B-C50C-407E-A947-70E740481C1C}">
                <a14:useLocalDpi xmlns:a14="http://schemas.microsoft.com/office/drawing/2010/main" val="0"/>
              </a:ext>
            </a:extLst>
          </a:blip>
          <a:srcRect l="25067" t="29424" r="32225" b="18417"/>
          <a:stretch>
            <a:fillRect/>
          </a:stretch>
        </p:blipFill>
        <p:spPr bwMode="auto">
          <a:xfrm>
            <a:off x="1909312" y="1268413"/>
            <a:ext cx="5410200" cy="458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3"/>
          <p:cNvSpPr txBox="1">
            <a:spLocks noChangeArrowheads="1"/>
          </p:cNvSpPr>
          <p:nvPr/>
        </p:nvSpPr>
        <p:spPr bwMode="auto">
          <a:xfrm>
            <a:off x="0" y="0"/>
            <a:ext cx="9144000" cy="823913"/>
          </a:xfrm>
          <a:prstGeom prst="rect">
            <a:avLst/>
          </a:prstGeom>
          <a:solidFill>
            <a:srgbClr val="FF66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4800" b="1">
                <a:solidFill>
                  <a:schemeClr val="bg1"/>
                </a:solidFill>
              </a:rPr>
              <a:t>Outputs</a:t>
            </a:r>
          </a:p>
        </p:txBody>
      </p:sp>
      <p:sp>
        <p:nvSpPr>
          <p:cNvPr id="5124" name="Text Box 4"/>
          <p:cNvSpPr txBox="1">
            <a:spLocks noChangeArrowheads="1"/>
          </p:cNvSpPr>
          <p:nvPr/>
        </p:nvSpPr>
        <p:spPr bwMode="auto">
          <a:xfrm>
            <a:off x="0" y="0"/>
            <a:ext cx="9144000" cy="1239837"/>
          </a:xfrm>
          <a:prstGeom prst="rect">
            <a:avLst/>
          </a:prstGeom>
          <a:solidFill>
            <a:srgbClr val="FF66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nchorCtr="1"/>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s-CR" altLang="en-US" sz="3600" b="1" dirty="0" err="1" smtClean="0">
                <a:solidFill>
                  <a:schemeClr val="bg1"/>
                </a:solidFill>
                <a:latin typeface="Arial Narrow" pitchFamily="34" charset="0"/>
              </a:rPr>
              <a:t>Critical</a:t>
            </a:r>
            <a:r>
              <a:rPr lang="es-CR" altLang="en-US" sz="3600" b="1" dirty="0" smtClean="0">
                <a:solidFill>
                  <a:schemeClr val="bg1"/>
                </a:solidFill>
                <a:latin typeface="Arial Narrow" pitchFamily="34" charset="0"/>
              </a:rPr>
              <a:t> to SDG </a:t>
            </a:r>
            <a:r>
              <a:rPr lang="es-CR" altLang="en-US" sz="3600" b="1" dirty="0" err="1" smtClean="0">
                <a:solidFill>
                  <a:schemeClr val="bg1"/>
                </a:solidFill>
                <a:latin typeface="Arial Narrow" pitchFamily="34" charset="0"/>
              </a:rPr>
              <a:t>Goals</a:t>
            </a:r>
            <a:r>
              <a:rPr lang="es-CR" altLang="en-US" sz="3600" b="1" dirty="0" smtClean="0">
                <a:solidFill>
                  <a:schemeClr val="bg1"/>
                </a:solidFill>
                <a:latin typeface="Arial Narrow" pitchFamily="34" charset="0"/>
              </a:rPr>
              <a:t> 3 and 5 and </a:t>
            </a:r>
            <a:r>
              <a:rPr lang="es-CR" altLang="en-US" sz="3600" b="1" dirty="0" err="1" smtClean="0">
                <a:solidFill>
                  <a:schemeClr val="bg1"/>
                </a:solidFill>
                <a:latin typeface="Arial Narrow" pitchFamily="34" charset="0"/>
              </a:rPr>
              <a:t>others</a:t>
            </a:r>
            <a:r>
              <a:rPr lang="es-CR" altLang="en-US" sz="3600" b="1" dirty="0" smtClean="0">
                <a:solidFill>
                  <a:schemeClr val="bg1"/>
                </a:solidFill>
                <a:latin typeface="Arial Narrow" pitchFamily="34" charset="0"/>
              </a:rPr>
              <a:t> </a:t>
            </a:r>
            <a:endParaRPr lang="es-CR" altLang="en-US" sz="3600" b="1" dirty="0">
              <a:solidFill>
                <a:schemeClr val="bg1"/>
              </a:solidFill>
              <a:latin typeface="Arial Narrow" pitchFamily="34" charset="0"/>
            </a:endParaRPr>
          </a:p>
        </p:txBody>
      </p:sp>
      <p:sp>
        <p:nvSpPr>
          <p:cNvPr id="441349" name="Text Box 5"/>
          <p:cNvSpPr txBox="1">
            <a:spLocks noChangeArrowheads="1"/>
          </p:cNvSpPr>
          <p:nvPr/>
        </p:nvSpPr>
        <p:spPr bwMode="auto">
          <a:xfrm>
            <a:off x="142461" y="823913"/>
            <a:ext cx="8534400" cy="6792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457200" indent="-457200" algn="l" eaLnBrk="0" hangingPunct="0">
              <a:spcBef>
                <a:spcPct val="20000"/>
              </a:spcBef>
              <a:buChar char="•"/>
              <a:defRPr sz="3200">
                <a:solidFill>
                  <a:schemeClr val="tx1"/>
                </a:solidFill>
                <a:latin typeface="Times New Roman" pitchFamily="18" charset="0"/>
              </a:defRPr>
            </a:lvl1pPr>
            <a:lvl2pPr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marL="0" lvl="0" indent="0">
              <a:buNone/>
            </a:pPr>
            <a:endParaRPr lang="en-US" sz="1800" dirty="0"/>
          </a:p>
          <a:p>
            <a:pPr marL="0" lvl="0" indent="0">
              <a:buNone/>
            </a:pPr>
            <a:r>
              <a:rPr lang="en-US" sz="2000" dirty="0" smtClean="0">
                <a:latin typeface="+mn-lt"/>
              </a:rPr>
              <a:t>Target 5.6</a:t>
            </a:r>
          </a:p>
          <a:p>
            <a:r>
              <a:rPr lang="en-US" sz="2000" dirty="0">
                <a:latin typeface="+mn-lt"/>
              </a:rPr>
              <a:t>E</a:t>
            </a:r>
            <a:r>
              <a:rPr lang="en-US" sz="2000" dirty="0" smtClean="0">
                <a:latin typeface="+mn-lt"/>
              </a:rPr>
              <a:t>nsure </a:t>
            </a:r>
            <a:r>
              <a:rPr lang="en-US" sz="2000" dirty="0">
                <a:latin typeface="+mn-lt"/>
              </a:rPr>
              <a:t>universal access to sexual and reproductive health and reproductive rights as agreed in accordance with the </a:t>
            </a:r>
            <a:r>
              <a:rPr lang="en-US" sz="2000" dirty="0" err="1">
                <a:latin typeface="+mn-lt"/>
              </a:rPr>
              <a:t>Programme</a:t>
            </a:r>
            <a:r>
              <a:rPr lang="en-US" sz="2000" dirty="0">
                <a:latin typeface="+mn-lt"/>
              </a:rPr>
              <a:t> of Action of the ICPD and the Beijing Platform for Action and the outcome documents of their review conferences</a:t>
            </a:r>
          </a:p>
          <a:p>
            <a:pPr marL="0" lvl="0" indent="0">
              <a:buNone/>
            </a:pPr>
            <a:r>
              <a:rPr lang="en-US" sz="2000" dirty="0" smtClean="0">
                <a:latin typeface="+mn-lt"/>
              </a:rPr>
              <a:t>Target 3.7</a:t>
            </a:r>
          </a:p>
          <a:p>
            <a:r>
              <a:rPr lang="en-US" sz="2000" dirty="0" smtClean="0">
                <a:latin typeface="+mn-lt"/>
              </a:rPr>
              <a:t>By </a:t>
            </a:r>
            <a:r>
              <a:rPr lang="en-US" sz="2000" dirty="0">
                <a:latin typeface="+mn-lt"/>
              </a:rPr>
              <a:t>2030 ensure universal access to sexual and reproductive health care services, including for family planning, information and education, and the integration of reproductive health into national strategies and </a:t>
            </a:r>
            <a:r>
              <a:rPr lang="en-US" sz="2000" dirty="0" smtClean="0">
                <a:latin typeface="+mn-lt"/>
              </a:rPr>
              <a:t>programs</a:t>
            </a:r>
          </a:p>
          <a:p>
            <a:pPr marL="0" lvl="0" indent="0">
              <a:buNone/>
            </a:pPr>
            <a:r>
              <a:rPr lang="en-US" sz="2000" dirty="0" smtClean="0">
                <a:latin typeface="+mn-lt"/>
              </a:rPr>
              <a:t>Target 5.2</a:t>
            </a:r>
          </a:p>
          <a:p>
            <a:pPr lvl="0"/>
            <a:r>
              <a:rPr lang="en-US" sz="2000" dirty="0">
                <a:latin typeface="+mn-lt"/>
              </a:rPr>
              <a:t>Eliminate all forms of violence against all women and girls in the public and private spheres, including trafficking and sexual and other types of </a:t>
            </a:r>
            <a:r>
              <a:rPr lang="en-US" sz="2000" dirty="0" smtClean="0">
                <a:latin typeface="+mn-lt"/>
              </a:rPr>
              <a:t>exploitation</a:t>
            </a:r>
          </a:p>
          <a:p>
            <a:pPr marL="0" lvl="0" indent="0">
              <a:buNone/>
            </a:pPr>
            <a:r>
              <a:rPr lang="en-US" sz="2000" dirty="0" smtClean="0">
                <a:latin typeface="+mn-lt"/>
              </a:rPr>
              <a:t>Target 5.3</a:t>
            </a:r>
          </a:p>
          <a:p>
            <a:pPr lvl="0"/>
            <a:r>
              <a:rPr lang="en-US" sz="2000" dirty="0">
                <a:latin typeface="+mn-lt"/>
              </a:rPr>
              <a:t>Eliminate all harmful practices, such as child, early and forced marriage and female genital </a:t>
            </a:r>
            <a:r>
              <a:rPr lang="en-US" sz="2000" dirty="0" smtClean="0">
                <a:latin typeface="+mn-lt"/>
              </a:rPr>
              <a:t>mutilation</a:t>
            </a:r>
          </a:p>
          <a:p>
            <a:pPr lvl="0"/>
            <a:endParaRPr lang="en-GB" sz="1850" dirty="0" smtClean="0">
              <a:latin typeface="+mn-lt"/>
            </a:endParaRPr>
          </a:p>
          <a:p>
            <a:pPr lvl="0"/>
            <a:endParaRPr lang="en-GB" sz="1800" dirty="0" smtClean="0"/>
          </a:p>
          <a:p>
            <a:pPr lvl="0"/>
            <a:endParaRPr lang="en-US" sz="1800" dirty="0"/>
          </a:p>
        </p:txBody>
      </p:sp>
    </p:spTree>
    <p:extLst>
      <p:ext uri="{BB962C8B-B14F-4D97-AF65-F5344CB8AC3E}">
        <p14:creationId xmlns:p14="http://schemas.microsoft.com/office/powerpoint/2010/main" val="5441472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41349">
                                            <p:txEl>
                                              <p:charRg st="2" end="2"/>
                                            </p:txEl>
                                          </p:spTgt>
                                        </p:tgtEl>
                                        <p:attrNameLst>
                                          <p:attrName>style.visibility</p:attrName>
                                        </p:attrNameLst>
                                      </p:cBhvr>
                                      <p:to>
                                        <p:strVal val="visible"/>
                                      </p:to>
                                    </p:set>
                                    <p:animEffect transition="in" filter="fade">
                                      <p:cBhvr>
                                        <p:cTn id="7" dur="1000"/>
                                        <p:tgtEl>
                                          <p:spTgt spid="441349">
                                            <p:txEl>
                                              <p:char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41349">
                                            <p:txEl>
                                              <p:charRg st="2" end="2"/>
                                            </p:txEl>
                                          </p:spTgt>
                                        </p:tgtEl>
                                        <p:attrNameLst>
                                          <p:attrName>style.visibility</p:attrName>
                                        </p:attrNameLst>
                                      </p:cBhvr>
                                      <p:to>
                                        <p:strVal val="visible"/>
                                      </p:to>
                                    </p:set>
                                    <p:animEffect transition="in" filter="fade">
                                      <p:cBhvr>
                                        <p:cTn id="10" dur="1000"/>
                                        <p:tgtEl>
                                          <p:spTgt spid="441349">
                                            <p:txEl>
                                              <p:char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41349">
                                            <p:txEl>
                                              <p:charRg st="2" end="2"/>
                                            </p:txEl>
                                          </p:spTgt>
                                        </p:tgtEl>
                                        <p:attrNameLst>
                                          <p:attrName>style.visibility</p:attrName>
                                        </p:attrNameLst>
                                      </p:cBhvr>
                                      <p:to>
                                        <p:strVal val="visible"/>
                                      </p:to>
                                    </p:set>
                                    <p:animEffect transition="in" filter="fade">
                                      <p:cBhvr>
                                        <p:cTn id="13" dur="1000"/>
                                        <p:tgtEl>
                                          <p:spTgt spid="441349">
                                            <p:txEl>
                                              <p:char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41349">
                                            <p:txEl>
                                              <p:charRg st="2" end="2"/>
                                            </p:txEl>
                                          </p:spTgt>
                                        </p:tgtEl>
                                        <p:attrNameLst>
                                          <p:attrName>style.visibility</p:attrName>
                                        </p:attrNameLst>
                                      </p:cBhvr>
                                      <p:to>
                                        <p:strVal val="visible"/>
                                      </p:to>
                                    </p:set>
                                    <p:animEffect transition="in" filter="fade">
                                      <p:cBhvr>
                                        <p:cTn id="16" dur="1000"/>
                                        <p:tgtEl>
                                          <p:spTgt spid="441349">
                                            <p:txEl>
                                              <p:char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41349">
                                            <p:txEl>
                                              <p:charRg st="2" end="2"/>
                                            </p:txEl>
                                          </p:spTgt>
                                        </p:tgtEl>
                                        <p:attrNameLst>
                                          <p:attrName>style.visibility</p:attrName>
                                        </p:attrNameLst>
                                      </p:cBhvr>
                                      <p:to>
                                        <p:strVal val="visible"/>
                                      </p:to>
                                    </p:set>
                                    <p:animEffect transition="in" filter="fade">
                                      <p:cBhvr>
                                        <p:cTn id="19" dur="1000"/>
                                        <p:tgtEl>
                                          <p:spTgt spid="441349">
                                            <p:txEl>
                                              <p:charRg st="2" end="2"/>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41349">
                                            <p:txEl>
                                              <p:charRg st="2" end="2"/>
                                            </p:txEl>
                                          </p:spTgt>
                                        </p:tgtEl>
                                        <p:attrNameLst>
                                          <p:attrName>style.visibility</p:attrName>
                                        </p:attrNameLst>
                                      </p:cBhvr>
                                      <p:to>
                                        <p:strVal val="visible"/>
                                      </p:to>
                                    </p:set>
                                    <p:animEffect transition="in" filter="fade">
                                      <p:cBhvr>
                                        <p:cTn id="22" dur="1000"/>
                                        <p:tgtEl>
                                          <p:spTgt spid="441349">
                                            <p:txEl>
                                              <p:char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122" name="Picture 2" descr="UNFPA"/>
          <p:cNvPicPr>
            <a:picLocks noChangeAspect="1" noChangeArrowheads="1"/>
          </p:cNvPicPr>
          <p:nvPr/>
        </p:nvPicPr>
        <p:blipFill>
          <a:blip r:embed="rId3" cstate="print">
            <a:extLst>
              <a:ext uri="{28A0092B-C50C-407E-A947-70E740481C1C}">
                <a14:useLocalDpi xmlns:a14="http://schemas.microsoft.com/office/drawing/2010/main" val="0"/>
              </a:ext>
            </a:extLst>
          </a:blip>
          <a:srcRect l="25067" t="29424" r="32225" b="18417"/>
          <a:stretch>
            <a:fillRect/>
          </a:stretch>
        </p:blipFill>
        <p:spPr bwMode="auto">
          <a:xfrm>
            <a:off x="1909312" y="1268413"/>
            <a:ext cx="5410200" cy="458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3"/>
          <p:cNvSpPr txBox="1">
            <a:spLocks noChangeArrowheads="1"/>
          </p:cNvSpPr>
          <p:nvPr/>
        </p:nvSpPr>
        <p:spPr bwMode="auto">
          <a:xfrm>
            <a:off x="0" y="0"/>
            <a:ext cx="9144000" cy="823913"/>
          </a:xfrm>
          <a:prstGeom prst="rect">
            <a:avLst/>
          </a:prstGeom>
          <a:solidFill>
            <a:srgbClr val="FF66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4800" b="1">
                <a:solidFill>
                  <a:schemeClr val="bg1"/>
                </a:solidFill>
              </a:rPr>
              <a:t>Outputs</a:t>
            </a:r>
          </a:p>
        </p:txBody>
      </p:sp>
      <p:sp>
        <p:nvSpPr>
          <p:cNvPr id="5124" name="Text Box 4"/>
          <p:cNvSpPr txBox="1">
            <a:spLocks noChangeArrowheads="1"/>
          </p:cNvSpPr>
          <p:nvPr/>
        </p:nvSpPr>
        <p:spPr bwMode="auto">
          <a:xfrm>
            <a:off x="0" y="0"/>
            <a:ext cx="9144000" cy="1239837"/>
          </a:xfrm>
          <a:prstGeom prst="rect">
            <a:avLst/>
          </a:prstGeom>
          <a:solidFill>
            <a:srgbClr val="FF66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nchorCtr="1"/>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s-CR" altLang="en-US" sz="3600" b="1" dirty="0" err="1" smtClean="0">
                <a:solidFill>
                  <a:schemeClr val="bg1"/>
                </a:solidFill>
                <a:latin typeface="Arial Narrow" pitchFamily="34" charset="0"/>
              </a:rPr>
              <a:t>Snapshot</a:t>
            </a:r>
            <a:r>
              <a:rPr lang="es-CR" altLang="en-US" sz="3600" b="1" dirty="0" smtClean="0">
                <a:solidFill>
                  <a:schemeClr val="bg1"/>
                </a:solidFill>
                <a:latin typeface="Arial Narrow" pitchFamily="34" charset="0"/>
              </a:rPr>
              <a:t> </a:t>
            </a:r>
            <a:r>
              <a:rPr lang="es-CR" altLang="en-US" sz="3600" b="1" dirty="0" err="1" smtClean="0">
                <a:solidFill>
                  <a:schemeClr val="bg1"/>
                </a:solidFill>
                <a:latin typeface="Arial Narrow" pitchFamily="34" charset="0"/>
              </a:rPr>
              <a:t>from</a:t>
            </a:r>
            <a:r>
              <a:rPr lang="es-CR" altLang="en-US" sz="3600" b="1" dirty="0" smtClean="0">
                <a:solidFill>
                  <a:schemeClr val="bg1"/>
                </a:solidFill>
                <a:latin typeface="Arial Narrow" pitchFamily="34" charset="0"/>
              </a:rPr>
              <a:t> </a:t>
            </a:r>
            <a:r>
              <a:rPr lang="es-CR" altLang="en-US" sz="3600" b="1" dirty="0" err="1" smtClean="0">
                <a:solidFill>
                  <a:schemeClr val="bg1"/>
                </a:solidFill>
                <a:latin typeface="Arial Narrow" pitchFamily="34" charset="0"/>
              </a:rPr>
              <a:t>outline</a:t>
            </a:r>
            <a:endParaRPr lang="es-CR" altLang="en-US" sz="3600" b="1" dirty="0">
              <a:solidFill>
                <a:schemeClr val="bg1"/>
              </a:solidFill>
              <a:latin typeface="Arial Narrow" pitchFamily="34" charset="0"/>
            </a:endParaRPr>
          </a:p>
        </p:txBody>
      </p:sp>
      <p:sp>
        <p:nvSpPr>
          <p:cNvPr id="441349" name="Text Box 5"/>
          <p:cNvSpPr txBox="1">
            <a:spLocks noChangeArrowheads="1"/>
          </p:cNvSpPr>
          <p:nvPr/>
        </p:nvSpPr>
        <p:spPr bwMode="auto">
          <a:xfrm>
            <a:off x="304800" y="990600"/>
            <a:ext cx="85344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457200" indent="-457200" algn="l" eaLnBrk="0" hangingPunct="0">
              <a:spcBef>
                <a:spcPct val="20000"/>
              </a:spcBef>
              <a:buChar char="•"/>
              <a:defRPr sz="3200">
                <a:solidFill>
                  <a:schemeClr val="tx1"/>
                </a:solidFill>
                <a:latin typeface="Times New Roman" pitchFamily="18" charset="0"/>
              </a:defRPr>
            </a:lvl1pPr>
            <a:lvl2pPr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marL="0" lvl="0" indent="0">
              <a:buNone/>
            </a:pPr>
            <a:endParaRPr lang="en-US" sz="1800" dirty="0"/>
          </a:p>
          <a:p>
            <a:pPr marL="0" lvl="0" indent="0">
              <a:buNone/>
            </a:pPr>
            <a:r>
              <a:rPr lang="en-US" sz="2100" dirty="0">
                <a:latin typeface="+mn-lt"/>
              </a:rPr>
              <a:t>International legislation for persons with disabilities on this topic, including SDG goals/targets and CRPD articles and other international </a:t>
            </a:r>
            <a:r>
              <a:rPr lang="en-US" sz="2100" dirty="0" smtClean="0">
                <a:latin typeface="+mn-lt"/>
              </a:rPr>
              <a:t>legislation</a:t>
            </a:r>
            <a:endParaRPr lang="en-US" sz="2100" dirty="0">
              <a:latin typeface="+mn-lt"/>
            </a:endParaRPr>
          </a:p>
          <a:p>
            <a:r>
              <a:rPr lang="en-US" sz="2100" dirty="0">
                <a:latin typeface="+mn-lt"/>
              </a:rPr>
              <a:t>Articles 23 and 25 of the CRPD: explicit reference to universal access to sexual and reproductive health and rights</a:t>
            </a:r>
          </a:p>
          <a:p>
            <a:r>
              <a:rPr lang="en-US" sz="2100" dirty="0" smtClean="0">
                <a:latin typeface="+mn-lt"/>
              </a:rPr>
              <a:t>Linkage </a:t>
            </a:r>
            <a:r>
              <a:rPr lang="en-US" sz="2100" dirty="0">
                <a:latin typeface="+mn-lt"/>
              </a:rPr>
              <a:t>to other conventions such as </a:t>
            </a:r>
            <a:r>
              <a:rPr lang="en-US" sz="2100" dirty="0" smtClean="0">
                <a:latin typeface="+mn-lt"/>
              </a:rPr>
              <a:t>CRC and CEDAW</a:t>
            </a:r>
            <a:endParaRPr lang="en-US" sz="2100" dirty="0">
              <a:latin typeface="+mn-lt"/>
            </a:endParaRPr>
          </a:p>
          <a:p>
            <a:r>
              <a:rPr lang="en-US" sz="2100" dirty="0" smtClean="0">
                <a:latin typeface="+mn-lt"/>
              </a:rPr>
              <a:t>Remarks </a:t>
            </a:r>
            <a:r>
              <a:rPr lang="en-US" sz="2100" dirty="0">
                <a:latin typeface="+mn-lt"/>
              </a:rPr>
              <a:t>about national legislation (illustrative country examples</a:t>
            </a:r>
            <a:r>
              <a:rPr lang="en-US" sz="2100" dirty="0" smtClean="0">
                <a:latin typeface="+mn-lt"/>
              </a:rPr>
              <a:t>)</a:t>
            </a:r>
          </a:p>
          <a:p>
            <a:pPr marL="0" indent="0">
              <a:buNone/>
            </a:pPr>
            <a:endParaRPr lang="en-US" sz="2100" dirty="0" smtClean="0">
              <a:latin typeface="+mn-lt"/>
            </a:endParaRPr>
          </a:p>
          <a:p>
            <a:pPr marL="0" indent="0">
              <a:buNone/>
            </a:pPr>
            <a:r>
              <a:rPr lang="en-US" sz="2100" dirty="0">
                <a:latin typeface="+mn-lt"/>
              </a:rPr>
              <a:t>National policies/</a:t>
            </a:r>
            <a:r>
              <a:rPr lang="en-US" sz="2100" dirty="0" err="1">
                <a:latin typeface="+mn-lt"/>
              </a:rPr>
              <a:t>programmes</a:t>
            </a:r>
            <a:r>
              <a:rPr lang="en-US" sz="2100" dirty="0">
                <a:latin typeface="+mn-lt"/>
              </a:rPr>
              <a:t> to implement this SDG and related CRPD provisions for persons with </a:t>
            </a:r>
            <a:r>
              <a:rPr lang="en-US" sz="2100" dirty="0" smtClean="0">
                <a:latin typeface="+mn-lt"/>
              </a:rPr>
              <a:t>disabilities</a:t>
            </a:r>
          </a:p>
          <a:p>
            <a:pPr marL="0" indent="0">
              <a:buNone/>
            </a:pPr>
            <a:r>
              <a:rPr lang="en-US" sz="2100" dirty="0">
                <a:latin typeface="+mn-lt"/>
              </a:rPr>
              <a:t>•	Recent </a:t>
            </a:r>
            <a:r>
              <a:rPr lang="en-US" sz="2100" dirty="0" smtClean="0">
                <a:latin typeface="+mn-lt"/>
              </a:rPr>
              <a:t>studies and programmatic interventions </a:t>
            </a:r>
            <a:r>
              <a:rPr lang="en-US" sz="2100" dirty="0">
                <a:latin typeface="+mn-lt"/>
              </a:rPr>
              <a:t>from </a:t>
            </a:r>
            <a:r>
              <a:rPr lang="en-US" sz="2100" dirty="0" smtClean="0">
                <a:latin typeface="+mn-lt"/>
              </a:rPr>
              <a:t>India, 	Philippines, Sierra Leone, Ecuador, Uganda </a:t>
            </a:r>
          </a:p>
          <a:p>
            <a:r>
              <a:rPr lang="en-US" sz="2100" dirty="0" smtClean="0">
                <a:latin typeface="+mn-lt"/>
              </a:rPr>
              <a:t>        DHS Module on Disability recent </a:t>
            </a:r>
            <a:r>
              <a:rPr lang="en-US" sz="2100" dirty="0" smtClean="0">
                <a:latin typeface="+mn-lt"/>
              </a:rPr>
              <a:t>experiences</a:t>
            </a:r>
          </a:p>
          <a:p>
            <a:pPr marL="0" indent="0">
              <a:buNone/>
            </a:pPr>
            <a:endParaRPr lang="en-US" sz="2100" dirty="0" smtClean="0">
              <a:latin typeface="+mn-lt"/>
            </a:endParaRPr>
          </a:p>
          <a:p>
            <a:pPr marL="0" indent="0">
              <a:buNone/>
            </a:pPr>
            <a:r>
              <a:rPr lang="en-US" sz="2100" dirty="0">
                <a:latin typeface="+mn-lt"/>
              </a:rPr>
              <a:t> </a:t>
            </a:r>
            <a:r>
              <a:rPr lang="en-US" sz="2100" dirty="0" smtClean="0">
                <a:latin typeface="+mn-lt"/>
              </a:rPr>
              <a:t> UN Experiences, Status and Trends, Conclusion and Way Forward </a:t>
            </a:r>
          </a:p>
        </p:txBody>
      </p:sp>
    </p:spTree>
    <p:extLst>
      <p:ext uri="{BB962C8B-B14F-4D97-AF65-F5344CB8AC3E}">
        <p14:creationId xmlns:p14="http://schemas.microsoft.com/office/powerpoint/2010/main" val="1460778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41349">
                                            <p:txEl>
                                              <p:charRg st="2" end="2"/>
                                            </p:txEl>
                                          </p:spTgt>
                                        </p:tgtEl>
                                        <p:attrNameLst>
                                          <p:attrName>style.visibility</p:attrName>
                                        </p:attrNameLst>
                                      </p:cBhvr>
                                      <p:to>
                                        <p:strVal val="visible"/>
                                      </p:to>
                                    </p:set>
                                    <p:animEffect transition="in" filter="fade">
                                      <p:cBhvr>
                                        <p:cTn id="7" dur="1000"/>
                                        <p:tgtEl>
                                          <p:spTgt spid="441349">
                                            <p:txEl>
                                              <p:char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41349">
                                            <p:txEl>
                                              <p:charRg st="2" end="2"/>
                                            </p:txEl>
                                          </p:spTgt>
                                        </p:tgtEl>
                                        <p:attrNameLst>
                                          <p:attrName>style.visibility</p:attrName>
                                        </p:attrNameLst>
                                      </p:cBhvr>
                                      <p:to>
                                        <p:strVal val="visible"/>
                                      </p:to>
                                    </p:set>
                                    <p:animEffect transition="in" filter="fade">
                                      <p:cBhvr>
                                        <p:cTn id="10" dur="1000"/>
                                        <p:tgtEl>
                                          <p:spTgt spid="441349">
                                            <p:txEl>
                                              <p:char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41349">
                                            <p:txEl>
                                              <p:charRg st="2" end="2"/>
                                            </p:txEl>
                                          </p:spTgt>
                                        </p:tgtEl>
                                        <p:attrNameLst>
                                          <p:attrName>style.visibility</p:attrName>
                                        </p:attrNameLst>
                                      </p:cBhvr>
                                      <p:to>
                                        <p:strVal val="visible"/>
                                      </p:to>
                                    </p:set>
                                    <p:animEffect transition="in" filter="fade">
                                      <p:cBhvr>
                                        <p:cTn id="13" dur="1000"/>
                                        <p:tgtEl>
                                          <p:spTgt spid="441349">
                                            <p:txEl>
                                              <p:char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41349">
                                            <p:txEl>
                                              <p:charRg st="2" end="2"/>
                                            </p:txEl>
                                          </p:spTgt>
                                        </p:tgtEl>
                                        <p:attrNameLst>
                                          <p:attrName>style.visibility</p:attrName>
                                        </p:attrNameLst>
                                      </p:cBhvr>
                                      <p:to>
                                        <p:strVal val="visible"/>
                                      </p:to>
                                    </p:set>
                                    <p:animEffect transition="in" filter="fade">
                                      <p:cBhvr>
                                        <p:cTn id="16" dur="1000"/>
                                        <p:tgtEl>
                                          <p:spTgt spid="441349">
                                            <p:txEl>
                                              <p:char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41349">
                                            <p:txEl>
                                              <p:charRg st="2" end="2"/>
                                            </p:txEl>
                                          </p:spTgt>
                                        </p:tgtEl>
                                        <p:attrNameLst>
                                          <p:attrName>style.visibility</p:attrName>
                                        </p:attrNameLst>
                                      </p:cBhvr>
                                      <p:to>
                                        <p:strVal val="visible"/>
                                      </p:to>
                                    </p:set>
                                    <p:animEffect transition="in" filter="fade">
                                      <p:cBhvr>
                                        <p:cTn id="19" dur="1000"/>
                                        <p:tgtEl>
                                          <p:spTgt spid="441349">
                                            <p:txEl>
                                              <p:charRg st="2" end="2"/>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41349">
                                            <p:txEl>
                                              <p:charRg st="2" end="2"/>
                                            </p:txEl>
                                          </p:spTgt>
                                        </p:tgtEl>
                                        <p:attrNameLst>
                                          <p:attrName>style.visibility</p:attrName>
                                        </p:attrNameLst>
                                      </p:cBhvr>
                                      <p:to>
                                        <p:strVal val="visible"/>
                                      </p:to>
                                    </p:set>
                                    <p:animEffect transition="in" filter="fade">
                                      <p:cBhvr>
                                        <p:cTn id="22" dur="1000"/>
                                        <p:tgtEl>
                                          <p:spTgt spid="441349">
                                            <p:txEl>
                                              <p:char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122" name="Picture 2" descr="UNFPA"/>
          <p:cNvPicPr>
            <a:picLocks noChangeAspect="1" noChangeArrowheads="1"/>
          </p:cNvPicPr>
          <p:nvPr/>
        </p:nvPicPr>
        <p:blipFill>
          <a:blip r:embed="rId3" cstate="print">
            <a:extLst>
              <a:ext uri="{28A0092B-C50C-407E-A947-70E740481C1C}">
                <a14:useLocalDpi xmlns:a14="http://schemas.microsoft.com/office/drawing/2010/main" val="0"/>
              </a:ext>
            </a:extLst>
          </a:blip>
          <a:srcRect l="25067" t="29424" r="32225" b="18417"/>
          <a:stretch>
            <a:fillRect/>
          </a:stretch>
        </p:blipFill>
        <p:spPr bwMode="auto">
          <a:xfrm>
            <a:off x="1909312" y="1268413"/>
            <a:ext cx="5410200" cy="458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3"/>
          <p:cNvSpPr txBox="1">
            <a:spLocks noChangeArrowheads="1"/>
          </p:cNvSpPr>
          <p:nvPr/>
        </p:nvSpPr>
        <p:spPr bwMode="auto">
          <a:xfrm>
            <a:off x="0" y="0"/>
            <a:ext cx="9144000" cy="823913"/>
          </a:xfrm>
          <a:prstGeom prst="rect">
            <a:avLst/>
          </a:prstGeom>
          <a:solidFill>
            <a:srgbClr val="FF66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4800" b="1">
                <a:solidFill>
                  <a:schemeClr val="bg1"/>
                </a:solidFill>
              </a:rPr>
              <a:t>Outputs</a:t>
            </a:r>
          </a:p>
        </p:txBody>
      </p:sp>
      <p:sp>
        <p:nvSpPr>
          <p:cNvPr id="5124" name="Text Box 4"/>
          <p:cNvSpPr txBox="1">
            <a:spLocks noChangeArrowheads="1"/>
          </p:cNvSpPr>
          <p:nvPr/>
        </p:nvSpPr>
        <p:spPr bwMode="auto">
          <a:xfrm>
            <a:off x="0" y="0"/>
            <a:ext cx="9144000" cy="1239837"/>
          </a:xfrm>
          <a:prstGeom prst="rect">
            <a:avLst/>
          </a:prstGeom>
          <a:solidFill>
            <a:srgbClr val="FF66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nchorCtr="1"/>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s-CR" altLang="en-US" sz="3600" b="1" dirty="0" smtClean="0">
                <a:solidFill>
                  <a:schemeClr val="bg1"/>
                </a:solidFill>
                <a:latin typeface="Arial Narrow" pitchFamily="34" charset="0"/>
              </a:rPr>
              <a:t>Key </a:t>
            </a:r>
            <a:r>
              <a:rPr lang="es-CR" altLang="en-US" sz="3600" b="1" dirty="0" err="1" smtClean="0">
                <a:solidFill>
                  <a:schemeClr val="bg1"/>
                </a:solidFill>
                <a:latin typeface="Arial Narrow" pitchFamily="34" charset="0"/>
              </a:rPr>
              <a:t>messages</a:t>
            </a:r>
            <a:endParaRPr lang="es-CR" altLang="en-US" sz="3600" b="1" dirty="0">
              <a:solidFill>
                <a:schemeClr val="bg1"/>
              </a:solidFill>
              <a:latin typeface="Arial Narrow" pitchFamily="34" charset="0"/>
            </a:endParaRPr>
          </a:p>
        </p:txBody>
      </p:sp>
      <p:sp>
        <p:nvSpPr>
          <p:cNvPr id="441349" name="Text Box 5"/>
          <p:cNvSpPr txBox="1">
            <a:spLocks noChangeArrowheads="1"/>
          </p:cNvSpPr>
          <p:nvPr/>
        </p:nvSpPr>
        <p:spPr bwMode="auto">
          <a:xfrm>
            <a:off x="152400" y="1239837"/>
            <a:ext cx="8534400" cy="658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457200" indent="-457200" algn="l" eaLnBrk="0" hangingPunct="0">
              <a:spcBef>
                <a:spcPct val="20000"/>
              </a:spcBef>
              <a:buChar char="•"/>
              <a:defRPr sz="3200">
                <a:solidFill>
                  <a:schemeClr val="tx1"/>
                </a:solidFill>
                <a:latin typeface="Times New Roman" pitchFamily="18" charset="0"/>
              </a:defRPr>
            </a:lvl1pPr>
            <a:lvl2pPr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marL="0" lvl="0" indent="0">
              <a:buNone/>
            </a:pPr>
            <a:endParaRPr lang="en-US" sz="1800" dirty="0"/>
          </a:p>
          <a:p>
            <a:r>
              <a:rPr lang="en-US" sz="2000" dirty="0" smtClean="0">
                <a:latin typeface="+mn-lt"/>
              </a:rPr>
              <a:t>Perceptions about persons with disabilities not having rights around sexuality and reproduction and not needing SRH services</a:t>
            </a:r>
            <a:endParaRPr lang="en-US" sz="2000" dirty="0" smtClean="0">
              <a:latin typeface="+mn-lt"/>
            </a:endParaRPr>
          </a:p>
          <a:p>
            <a:r>
              <a:rPr lang="en-US" sz="2000" dirty="0" smtClean="0">
                <a:latin typeface="+mn-lt"/>
              </a:rPr>
              <a:t>Persons </a:t>
            </a:r>
            <a:r>
              <a:rPr lang="en-US" sz="2000" dirty="0">
                <a:latin typeface="+mn-lt"/>
              </a:rPr>
              <a:t>with disabilities, both women and men, face significant barriers in accessing sexual and reproductive health information, education, and services</a:t>
            </a:r>
          </a:p>
          <a:p>
            <a:r>
              <a:rPr lang="en-US" sz="2000" dirty="0">
                <a:latin typeface="+mn-lt"/>
              </a:rPr>
              <a:t>Persons with disabilities, particularly </a:t>
            </a:r>
            <a:r>
              <a:rPr lang="en-US" sz="2000" dirty="0" smtClean="0">
                <a:latin typeface="+mn-lt"/>
              </a:rPr>
              <a:t>women and girls, </a:t>
            </a:r>
            <a:r>
              <a:rPr lang="en-US" sz="2000" dirty="0">
                <a:latin typeface="+mn-lt"/>
              </a:rPr>
              <a:t>face higher risk of gender based violence </a:t>
            </a:r>
          </a:p>
          <a:p>
            <a:r>
              <a:rPr lang="en-US" sz="2000" dirty="0" smtClean="0">
                <a:latin typeface="+mn-lt"/>
              </a:rPr>
              <a:t>Recognition </a:t>
            </a:r>
            <a:r>
              <a:rPr lang="en-US" sz="2000" dirty="0">
                <a:latin typeface="+mn-lt"/>
              </a:rPr>
              <a:t>that there </a:t>
            </a:r>
            <a:r>
              <a:rPr lang="en-US" sz="2000" dirty="0" smtClean="0">
                <a:latin typeface="+mn-lt"/>
              </a:rPr>
              <a:t>are challenging issues </a:t>
            </a:r>
            <a:r>
              <a:rPr lang="en-US" sz="2000" dirty="0">
                <a:latin typeface="+mn-lt"/>
              </a:rPr>
              <a:t>in relation to SRHR </a:t>
            </a:r>
            <a:r>
              <a:rPr lang="en-US" sz="2000" dirty="0" smtClean="0">
                <a:latin typeface="+mn-lt"/>
              </a:rPr>
              <a:t>including </a:t>
            </a:r>
            <a:r>
              <a:rPr lang="en-US" sz="2000" dirty="0" smtClean="0">
                <a:latin typeface="+mn-lt"/>
              </a:rPr>
              <a:t>abortion, coerced </a:t>
            </a:r>
            <a:r>
              <a:rPr lang="en-US" sz="2000" dirty="0">
                <a:latin typeface="+mn-lt"/>
              </a:rPr>
              <a:t>and forced sterilization, forced contraception, </a:t>
            </a:r>
            <a:r>
              <a:rPr lang="en-US" sz="2000" dirty="0" smtClean="0">
                <a:latin typeface="+mn-lt"/>
              </a:rPr>
              <a:t>denial </a:t>
            </a:r>
            <a:r>
              <a:rPr lang="en-US" sz="2000" dirty="0">
                <a:latin typeface="+mn-lt"/>
              </a:rPr>
              <a:t>of </a:t>
            </a:r>
            <a:r>
              <a:rPr lang="en-US" sz="2000" dirty="0" smtClean="0">
                <a:latin typeface="+mn-lt"/>
              </a:rPr>
              <a:t>maternity</a:t>
            </a:r>
            <a:r>
              <a:rPr lang="en-US" sz="2000" dirty="0">
                <a:latin typeface="+mn-lt"/>
              </a:rPr>
              <a:t>, </a:t>
            </a:r>
            <a:r>
              <a:rPr lang="en-US" sz="2000" dirty="0" smtClean="0">
                <a:latin typeface="+mn-lt"/>
              </a:rPr>
              <a:t>parenting </a:t>
            </a:r>
            <a:r>
              <a:rPr lang="en-US" sz="2000" dirty="0" smtClean="0">
                <a:latin typeface="+mn-lt"/>
              </a:rPr>
              <a:t>and </a:t>
            </a:r>
            <a:r>
              <a:rPr lang="en-US" sz="2000" dirty="0" smtClean="0">
                <a:latin typeface="+mn-lt"/>
              </a:rPr>
              <a:t>parental </a:t>
            </a:r>
            <a:r>
              <a:rPr lang="en-US" sz="2000" dirty="0">
                <a:latin typeface="+mn-lt"/>
              </a:rPr>
              <a:t>r</a:t>
            </a:r>
            <a:r>
              <a:rPr lang="en-US" sz="2000" dirty="0" smtClean="0">
                <a:latin typeface="+mn-lt"/>
              </a:rPr>
              <a:t>ights</a:t>
            </a:r>
            <a:r>
              <a:rPr lang="en-US" sz="2000" dirty="0">
                <a:latin typeface="+mn-lt"/>
              </a:rPr>
              <a:t>, </a:t>
            </a:r>
            <a:r>
              <a:rPr lang="en-US" sz="2000" dirty="0" smtClean="0">
                <a:latin typeface="+mn-lt"/>
              </a:rPr>
              <a:t>denial </a:t>
            </a:r>
            <a:r>
              <a:rPr lang="en-US" sz="2000" dirty="0">
                <a:latin typeface="+mn-lt"/>
              </a:rPr>
              <a:t>of </a:t>
            </a:r>
            <a:r>
              <a:rPr lang="en-US" sz="2000" dirty="0" smtClean="0">
                <a:latin typeface="+mn-lt"/>
              </a:rPr>
              <a:t>legal capacity, autonomy, and decision-making</a:t>
            </a:r>
            <a:endParaRPr lang="en-US" sz="2000" dirty="0">
              <a:latin typeface="+mn-lt"/>
            </a:endParaRPr>
          </a:p>
          <a:p>
            <a:r>
              <a:rPr lang="en-US" sz="2000" dirty="0">
                <a:latin typeface="+mn-lt"/>
              </a:rPr>
              <a:t>Link to health, gender, poverty </a:t>
            </a:r>
            <a:r>
              <a:rPr lang="en-US" sz="2000" dirty="0" smtClean="0">
                <a:latin typeface="+mn-lt"/>
              </a:rPr>
              <a:t>chapters – even WASH</a:t>
            </a:r>
            <a:endParaRPr lang="en-US" sz="2000" dirty="0">
              <a:latin typeface="+mn-lt"/>
            </a:endParaRPr>
          </a:p>
          <a:p>
            <a:r>
              <a:rPr lang="en-US" sz="2000" dirty="0">
                <a:latin typeface="+mn-lt"/>
              </a:rPr>
              <a:t>Those promoting SRHR and gender equality must include disability </a:t>
            </a:r>
          </a:p>
          <a:p>
            <a:r>
              <a:rPr lang="en-US" sz="2000" dirty="0">
                <a:latin typeface="+mn-lt"/>
              </a:rPr>
              <a:t>Intersecting forms of </a:t>
            </a:r>
            <a:r>
              <a:rPr lang="en-US" sz="2000" dirty="0" smtClean="0">
                <a:latin typeface="+mn-lt"/>
              </a:rPr>
              <a:t>discrimination, especially poverty, </a:t>
            </a:r>
            <a:r>
              <a:rPr lang="en-US" sz="2000" dirty="0">
                <a:latin typeface="+mn-lt"/>
              </a:rPr>
              <a:t>important to recognize</a:t>
            </a:r>
          </a:p>
          <a:p>
            <a:endParaRPr lang="en-US" sz="2100" dirty="0" smtClean="0"/>
          </a:p>
          <a:p>
            <a:pPr marL="0" indent="0">
              <a:buNone/>
            </a:pPr>
            <a:endParaRPr lang="en-US" sz="2100" dirty="0"/>
          </a:p>
          <a:p>
            <a:pPr marL="0" lvl="0" indent="0">
              <a:buNone/>
            </a:pPr>
            <a:r>
              <a:rPr lang="en-US" sz="2100" dirty="0">
                <a:latin typeface="+mn-lt"/>
              </a:rPr>
              <a:t>	</a:t>
            </a:r>
          </a:p>
        </p:txBody>
      </p:sp>
    </p:spTree>
    <p:extLst>
      <p:ext uri="{BB962C8B-B14F-4D97-AF65-F5344CB8AC3E}">
        <p14:creationId xmlns:p14="http://schemas.microsoft.com/office/powerpoint/2010/main" val="1174201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41349">
                                            <p:txEl>
                                              <p:charRg st="2" end="2"/>
                                            </p:txEl>
                                          </p:spTgt>
                                        </p:tgtEl>
                                        <p:attrNameLst>
                                          <p:attrName>style.visibility</p:attrName>
                                        </p:attrNameLst>
                                      </p:cBhvr>
                                      <p:to>
                                        <p:strVal val="visible"/>
                                      </p:to>
                                    </p:set>
                                    <p:animEffect transition="in" filter="fade">
                                      <p:cBhvr>
                                        <p:cTn id="7" dur="1000"/>
                                        <p:tgtEl>
                                          <p:spTgt spid="441349">
                                            <p:txEl>
                                              <p:char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41349">
                                            <p:txEl>
                                              <p:charRg st="2" end="2"/>
                                            </p:txEl>
                                          </p:spTgt>
                                        </p:tgtEl>
                                        <p:attrNameLst>
                                          <p:attrName>style.visibility</p:attrName>
                                        </p:attrNameLst>
                                      </p:cBhvr>
                                      <p:to>
                                        <p:strVal val="visible"/>
                                      </p:to>
                                    </p:set>
                                    <p:animEffect transition="in" filter="fade">
                                      <p:cBhvr>
                                        <p:cTn id="10" dur="1000"/>
                                        <p:tgtEl>
                                          <p:spTgt spid="441349">
                                            <p:txEl>
                                              <p:char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41349">
                                            <p:txEl>
                                              <p:charRg st="2" end="2"/>
                                            </p:txEl>
                                          </p:spTgt>
                                        </p:tgtEl>
                                        <p:attrNameLst>
                                          <p:attrName>style.visibility</p:attrName>
                                        </p:attrNameLst>
                                      </p:cBhvr>
                                      <p:to>
                                        <p:strVal val="visible"/>
                                      </p:to>
                                    </p:set>
                                    <p:animEffect transition="in" filter="fade">
                                      <p:cBhvr>
                                        <p:cTn id="13" dur="1000"/>
                                        <p:tgtEl>
                                          <p:spTgt spid="441349">
                                            <p:txEl>
                                              <p:char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41349">
                                            <p:txEl>
                                              <p:charRg st="2" end="2"/>
                                            </p:txEl>
                                          </p:spTgt>
                                        </p:tgtEl>
                                        <p:attrNameLst>
                                          <p:attrName>style.visibility</p:attrName>
                                        </p:attrNameLst>
                                      </p:cBhvr>
                                      <p:to>
                                        <p:strVal val="visible"/>
                                      </p:to>
                                    </p:set>
                                    <p:animEffect transition="in" filter="fade">
                                      <p:cBhvr>
                                        <p:cTn id="16" dur="1000"/>
                                        <p:tgtEl>
                                          <p:spTgt spid="441349">
                                            <p:txEl>
                                              <p:char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41349">
                                            <p:txEl>
                                              <p:charRg st="2" end="2"/>
                                            </p:txEl>
                                          </p:spTgt>
                                        </p:tgtEl>
                                        <p:attrNameLst>
                                          <p:attrName>style.visibility</p:attrName>
                                        </p:attrNameLst>
                                      </p:cBhvr>
                                      <p:to>
                                        <p:strVal val="visible"/>
                                      </p:to>
                                    </p:set>
                                    <p:animEffect transition="in" filter="fade">
                                      <p:cBhvr>
                                        <p:cTn id="19" dur="1000"/>
                                        <p:tgtEl>
                                          <p:spTgt spid="441349">
                                            <p:txEl>
                                              <p:charRg st="2" end="2"/>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41349">
                                            <p:txEl>
                                              <p:charRg st="2" end="2"/>
                                            </p:txEl>
                                          </p:spTgt>
                                        </p:tgtEl>
                                        <p:attrNameLst>
                                          <p:attrName>style.visibility</p:attrName>
                                        </p:attrNameLst>
                                      </p:cBhvr>
                                      <p:to>
                                        <p:strVal val="visible"/>
                                      </p:to>
                                    </p:set>
                                    <p:animEffect transition="in" filter="fade">
                                      <p:cBhvr>
                                        <p:cTn id="22" dur="1000"/>
                                        <p:tgtEl>
                                          <p:spTgt spid="441349">
                                            <p:txEl>
                                              <p:char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6174</TotalTime>
  <Words>533</Words>
  <Application>Microsoft Office PowerPoint</Application>
  <PresentationFormat>On-screen Show (4:3)</PresentationFormat>
  <Paragraphs>71</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Narrow</vt:lpstr>
      <vt:lpstr>Calibri</vt:lpstr>
      <vt:lpstr>Times New Roman</vt:lpstr>
      <vt:lpstr>Verdana</vt:lpstr>
      <vt:lpstr>Office Theme</vt:lpstr>
      <vt:lpstr>UN Flagship Report on Disability: Sexual and Reproductive Health and Rights</vt:lpstr>
      <vt:lpstr>PowerPoint Presentation</vt:lpstr>
      <vt:lpstr>PowerPoint Presentation</vt:lpstr>
      <vt:lpstr>PowerPoint Presentation</vt:lpstr>
      <vt:lpstr>PowerPoint Presentation</vt:lpstr>
    </vt:vector>
  </TitlesOfParts>
  <Company>UNFPA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barragues</dc:creator>
  <cp:lastModifiedBy>Leyla Sharafi</cp:lastModifiedBy>
  <cp:revision>139</cp:revision>
  <dcterms:created xsi:type="dcterms:W3CDTF">2014-08-04T19:36:59Z</dcterms:created>
  <dcterms:modified xsi:type="dcterms:W3CDTF">2017-05-10T14:20:46Z</dcterms:modified>
</cp:coreProperties>
</file>